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301" r:id="rId9"/>
    <p:sldId id="264" r:id="rId10"/>
    <p:sldId id="265" r:id="rId11"/>
    <p:sldId id="270" r:id="rId12"/>
    <p:sldId id="268" r:id="rId13"/>
    <p:sldId id="296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4FA"/>
    <a:srgbClr val="7AB2F6"/>
    <a:srgbClr val="4BB2FF"/>
    <a:srgbClr val="103271"/>
    <a:srgbClr val="B4D7FE"/>
    <a:srgbClr val="2F5597"/>
    <a:srgbClr val="097CFB"/>
    <a:srgbClr val="FFCA08"/>
    <a:srgbClr val="0075CC"/>
    <a:srgbClr val="0D5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amni stil 2 - Isticanje 1/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Stil teme 1 - Isticanj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3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C45CB-BAEF-4D34-B76F-44A564D403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03B6DD7-DB7D-4232-B78C-FE8908989E62}">
      <dgm:prSet phldrT="[Tekst]" custT="1"/>
      <dgm:spPr>
        <a:solidFill>
          <a:srgbClr val="0075CC"/>
        </a:solidFill>
      </dgm:spPr>
      <dgm:t>
        <a:bodyPr/>
        <a:lstStyle/>
        <a:p>
          <a:r>
            <a:rPr lang="hr-HR" sz="1050" dirty="0"/>
            <a:t>VRSTA PROIZVODA</a:t>
          </a:r>
        </a:p>
      </dgm:t>
    </dgm:pt>
    <dgm:pt modelId="{6B0101F9-359C-4B5E-B222-337C7DBE3537}" type="parTrans" cxnId="{7274F5EF-C8D4-4613-B3EB-BE2DC3832222}">
      <dgm:prSet/>
      <dgm:spPr/>
      <dgm:t>
        <a:bodyPr/>
        <a:lstStyle/>
        <a:p>
          <a:endParaRPr lang="hr-HR"/>
        </a:p>
      </dgm:t>
    </dgm:pt>
    <dgm:pt modelId="{39DBE005-A945-4149-96F1-BF92CA884337}" type="sibTrans" cxnId="{7274F5EF-C8D4-4613-B3EB-BE2DC3832222}">
      <dgm:prSet/>
      <dgm:spPr/>
      <dgm:t>
        <a:bodyPr/>
        <a:lstStyle/>
        <a:p>
          <a:endParaRPr lang="hr-HR"/>
        </a:p>
      </dgm:t>
    </dgm:pt>
    <dgm:pt modelId="{3B45FD4E-1802-4650-9EAF-8AFAA3307B64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L </a:t>
          </a:r>
          <a:r>
            <a:rPr lang="hr-HR" sz="1200" dirty="0">
              <a:sym typeface="Wingdings" panose="05000000000000000000" pitchFamily="2" charset="2"/>
            </a:rPr>
            <a:t> depozit</a:t>
          </a:r>
          <a:endParaRPr lang="hr-HR" sz="1200" dirty="0"/>
        </a:p>
      </dgm:t>
    </dgm:pt>
    <dgm:pt modelId="{E38A25B5-660D-41FB-91F5-95C114DB9EE3}" type="parTrans" cxnId="{18D84D93-2509-48A1-9E47-C746ADE225AC}">
      <dgm:prSet/>
      <dgm:spPr/>
      <dgm:t>
        <a:bodyPr/>
        <a:lstStyle/>
        <a:p>
          <a:endParaRPr lang="hr-HR"/>
        </a:p>
      </dgm:t>
    </dgm:pt>
    <dgm:pt modelId="{9EE6A729-8237-4AA0-84B1-F4252EE1A1BB}" type="sibTrans" cxnId="{18D84D93-2509-48A1-9E47-C746ADE225AC}">
      <dgm:prSet/>
      <dgm:spPr/>
      <dgm:t>
        <a:bodyPr/>
        <a:lstStyle/>
        <a:p>
          <a:endParaRPr lang="hr-HR"/>
        </a:p>
      </dgm:t>
    </dgm:pt>
    <dgm:pt modelId="{001FEC85-3E22-482C-B6C3-AA84651CCBAD}">
      <dgm:prSet phldrT="[Tekst]" custT="1"/>
      <dgm:spPr>
        <a:solidFill>
          <a:srgbClr val="0075CC"/>
        </a:solidFill>
      </dgm:spPr>
      <dgm:t>
        <a:bodyPr/>
        <a:lstStyle/>
        <a:p>
          <a:r>
            <a:rPr lang="hr-HR" sz="1050" dirty="0"/>
            <a:t>VALUTA</a:t>
          </a:r>
        </a:p>
      </dgm:t>
    </dgm:pt>
    <dgm:pt modelId="{93B0FF17-4CCE-4D0E-9EF3-80B9A5B63269}" type="parTrans" cxnId="{DD277A09-78F1-40A8-8B9E-E3E86041AA0A}">
      <dgm:prSet/>
      <dgm:spPr/>
      <dgm:t>
        <a:bodyPr/>
        <a:lstStyle/>
        <a:p>
          <a:endParaRPr lang="hr-HR"/>
        </a:p>
      </dgm:t>
    </dgm:pt>
    <dgm:pt modelId="{B97224C0-A8AA-43B5-9C14-443DAF0014F8}" type="sibTrans" cxnId="{DD277A09-78F1-40A8-8B9E-E3E86041AA0A}">
      <dgm:prSet/>
      <dgm:spPr/>
      <dgm:t>
        <a:bodyPr/>
        <a:lstStyle/>
        <a:p>
          <a:endParaRPr lang="hr-HR"/>
        </a:p>
      </dgm:t>
    </dgm:pt>
    <dgm:pt modelId="{03056009-C90A-48F3-B700-16AEB083B643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1 </a:t>
          </a:r>
          <a:r>
            <a:rPr lang="hr-HR" sz="1200" dirty="0">
              <a:sym typeface="Wingdings" panose="05000000000000000000" pitchFamily="2" charset="2"/>
            </a:rPr>
            <a:t> HRK</a:t>
          </a:r>
          <a:endParaRPr lang="hr-HR" sz="1200" dirty="0"/>
        </a:p>
      </dgm:t>
    </dgm:pt>
    <dgm:pt modelId="{803841B7-C138-494D-B1D6-CBF44EF36C8E}" type="parTrans" cxnId="{77363C89-0DD7-4EF3-BB99-E5B729D7467E}">
      <dgm:prSet/>
      <dgm:spPr/>
      <dgm:t>
        <a:bodyPr/>
        <a:lstStyle/>
        <a:p>
          <a:endParaRPr lang="hr-HR"/>
        </a:p>
      </dgm:t>
    </dgm:pt>
    <dgm:pt modelId="{7A25BB74-756B-4885-81A9-9189079DBCE5}" type="sibTrans" cxnId="{77363C89-0DD7-4EF3-BB99-E5B729D7467E}">
      <dgm:prSet/>
      <dgm:spPr/>
      <dgm:t>
        <a:bodyPr/>
        <a:lstStyle/>
        <a:p>
          <a:endParaRPr lang="hr-HR"/>
        </a:p>
      </dgm:t>
    </dgm:pt>
    <dgm:pt modelId="{08630B6A-2076-4E01-88B1-2825CEDE0A0D}">
      <dgm:prSet phldrT="[Tekst]" custT="1"/>
      <dgm:spPr>
        <a:solidFill>
          <a:srgbClr val="0075CC"/>
        </a:solidFill>
      </dgm:spPr>
      <dgm:t>
        <a:bodyPr/>
        <a:lstStyle/>
        <a:p>
          <a:r>
            <a:rPr lang="hr-HR" sz="1050" dirty="0"/>
            <a:t>VRSTA KLIJENTA</a:t>
          </a:r>
        </a:p>
      </dgm:t>
    </dgm:pt>
    <dgm:pt modelId="{5469D55A-71BC-411D-B9D7-5142E69150FE}" type="parTrans" cxnId="{D7D8B771-A4C1-46F9-9891-2BDB93B9B6B6}">
      <dgm:prSet/>
      <dgm:spPr/>
      <dgm:t>
        <a:bodyPr/>
        <a:lstStyle/>
        <a:p>
          <a:endParaRPr lang="hr-HR"/>
        </a:p>
      </dgm:t>
    </dgm:pt>
    <dgm:pt modelId="{599DF0FB-187B-4469-AAE8-4EEA06AF49EE}" type="sibTrans" cxnId="{D7D8B771-A4C1-46F9-9891-2BDB93B9B6B6}">
      <dgm:prSet/>
      <dgm:spPr/>
      <dgm:t>
        <a:bodyPr/>
        <a:lstStyle/>
        <a:p>
          <a:endParaRPr lang="hr-HR"/>
        </a:p>
      </dgm:t>
    </dgm:pt>
    <dgm:pt modelId="{50583FC5-8C70-40D9-A044-CE452C110F1E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Nismo uspjeli dekodirati značenja kodova</a:t>
          </a:r>
        </a:p>
      </dgm:t>
    </dgm:pt>
    <dgm:pt modelId="{0536A74C-E7BC-4360-AE05-761C9CAA283D}" type="parTrans" cxnId="{DBEA1EC5-2372-4C74-BDCB-DF7DAE83E8F2}">
      <dgm:prSet/>
      <dgm:spPr/>
      <dgm:t>
        <a:bodyPr/>
        <a:lstStyle/>
        <a:p>
          <a:endParaRPr lang="hr-HR"/>
        </a:p>
      </dgm:t>
    </dgm:pt>
    <dgm:pt modelId="{4F0FB1C4-E3C7-4135-8AF3-8220CEBFE3B8}" type="sibTrans" cxnId="{DBEA1EC5-2372-4C74-BDCB-DF7DAE83E8F2}">
      <dgm:prSet/>
      <dgm:spPr/>
      <dgm:t>
        <a:bodyPr/>
        <a:lstStyle/>
        <a:p>
          <a:endParaRPr lang="hr-HR"/>
        </a:p>
      </dgm:t>
    </dgm:pt>
    <dgm:pt modelId="{3E23F73D-C3A5-47EC-B402-3DE64AD9A2CE}">
      <dgm:prSet phldrT="[Tekst]" custT="1"/>
      <dgm:spPr>
        <a:solidFill>
          <a:srgbClr val="0075CC"/>
        </a:solidFill>
      </dgm:spPr>
      <dgm:t>
        <a:bodyPr/>
        <a:lstStyle/>
        <a:p>
          <a:r>
            <a:rPr lang="hr-HR" sz="1050" dirty="0"/>
            <a:t>TIP KAMATA</a:t>
          </a:r>
        </a:p>
      </dgm:t>
    </dgm:pt>
    <dgm:pt modelId="{02E499EF-5D6D-457A-881D-9BA945CC8949}" type="parTrans" cxnId="{82B2046D-24D2-494D-AB62-11741EC13AA0}">
      <dgm:prSet/>
      <dgm:spPr/>
      <dgm:t>
        <a:bodyPr/>
        <a:lstStyle/>
        <a:p>
          <a:endParaRPr lang="hr-HR"/>
        </a:p>
      </dgm:t>
    </dgm:pt>
    <dgm:pt modelId="{E8B394B8-0073-461E-9B74-5AD43C5981F9}" type="sibTrans" cxnId="{82B2046D-24D2-494D-AB62-11741EC13AA0}">
      <dgm:prSet/>
      <dgm:spPr/>
      <dgm:t>
        <a:bodyPr/>
        <a:lstStyle/>
        <a:p>
          <a:endParaRPr lang="hr-HR"/>
        </a:p>
      </dgm:t>
    </dgm:pt>
    <dgm:pt modelId="{17DE8655-22F9-4020-A2F5-FA92E72D249A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FIZIČKE OSOBE </a:t>
          </a:r>
          <a:r>
            <a:rPr lang="hr-HR" sz="1200" dirty="0">
              <a:sym typeface="Wingdings" panose="05000000000000000000" pitchFamily="2" charset="2"/>
            </a:rPr>
            <a:t> 1310, 1410, 1510, 1550, 1610</a:t>
          </a:r>
          <a:endParaRPr lang="hr-HR" sz="1200" dirty="0"/>
        </a:p>
      </dgm:t>
    </dgm:pt>
    <dgm:pt modelId="{5178A76C-2C82-4BA8-827B-38326B8C4910}" type="parTrans" cxnId="{35E1AC0E-CE79-4499-A2B6-31A63BD558E1}">
      <dgm:prSet/>
      <dgm:spPr/>
      <dgm:t>
        <a:bodyPr/>
        <a:lstStyle/>
        <a:p>
          <a:endParaRPr lang="hr-HR"/>
        </a:p>
      </dgm:t>
    </dgm:pt>
    <dgm:pt modelId="{FB1EA7FE-BE4D-4E57-B3F3-22C71A521E41}" type="sibTrans" cxnId="{35E1AC0E-CE79-4499-A2B6-31A63BD558E1}">
      <dgm:prSet/>
      <dgm:spPr/>
      <dgm:t>
        <a:bodyPr/>
        <a:lstStyle/>
        <a:p>
          <a:endParaRPr lang="hr-HR"/>
        </a:p>
      </dgm:t>
    </dgm:pt>
    <dgm:pt modelId="{2655555D-3878-4D91-8F54-5F45B233C780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A </a:t>
          </a:r>
          <a:r>
            <a:rPr lang="hr-HR" sz="1200" dirty="0">
              <a:sym typeface="Wingdings" panose="05000000000000000000" pitchFamily="2" charset="2"/>
            </a:rPr>
            <a:t> kredit</a:t>
          </a:r>
          <a:endParaRPr lang="hr-HR" sz="1200" dirty="0"/>
        </a:p>
      </dgm:t>
    </dgm:pt>
    <dgm:pt modelId="{C141C4DE-967E-4CC3-8314-8DD262000619}" type="parTrans" cxnId="{84EAB87F-FFB9-4864-834C-0FE71CC7A900}">
      <dgm:prSet/>
      <dgm:spPr/>
      <dgm:t>
        <a:bodyPr/>
        <a:lstStyle/>
        <a:p>
          <a:endParaRPr lang="hr-HR"/>
        </a:p>
      </dgm:t>
    </dgm:pt>
    <dgm:pt modelId="{12AB5971-F7D6-4A6B-A9BA-F73F789E2A1E}" type="sibTrans" cxnId="{84EAB87F-FFB9-4864-834C-0FE71CC7A900}">
      <dgm:prSet/>
      <dgm:spPr/>
      <dgm:t>
        <a:bodyPr/>
        <a:lstStyle/>
        <a:p>
          <a:endParaRPr lang="hr-HR"/>
        </a:p>
      </dgm:t>
    </dgm:pt>
    <dgm:pt modelId="{D8A0DACA-D3B7-4A7A-839F-8CEA5E159A79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2 </a:t>
          </a:r>
          <a:r>
            <a:rPr lang="hr-HR" sz="1200" dirty="0">
              <a:sym typeface="Wingdings" panose="05000000000000000000" pitchFamily="2" charset="2"/>
            </a:rPr>
            <a:t> EUR</a:t>
          </a:r>
          <a:endParaRPr lang="hr-HR" sz="1200" dirty="0"/>
        </a:p>
      </dgm:t>
    </dgm:pt>
    <dgm:pt modelId="{B1AE5864-FD79-4394-9D33-A494184C2153}" type="parTrans" cxnId="{2641C283-B0F7-4672-8A81-72395450135C}">
      <dgm:prSet/>
      <dgm:spPr/>
      <dgm:t>
        <a:bodyPr/>
        <a:lstStyle/>
        <a:p>
          <a:endParaRPr lang="hr-HR"/>
        </a:p>
      </dgm:t>
    </dgm:pt>
    <dgm:pt modelId="{F44076F4-325D-416F-9369-E620E6EA782D}" type="sibTrans" cxnId="{2641C283-B0F7-4672-8A81-72395450135C}">
      <dgm:prSet/>
      <dgm:spPr/>
      <dgm:t>
        <a:bodyPr/>
        <a:lstStyle/>
        <a:p>
          <a:endParaRPr lang="hr-HR"/>
        </a:p>
      </dgm:t>
    </dgm:pt>
    <dgm:pt modelId="{88662208-4E9A-4921-99D3-0D9F157BC3EF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3 </a:t>
          </a:r>
          <a:r>
            <a:rPr lang="hr-HR" sz="1200" dirty="0">
              <a:sym typeface="Wingdings" panose="05000000000000000000" pitchFamily="2" charset="2"/>
            </a:rPr>
            <a:t> USD </a:t>
          </a:r>
          <a:endParaRPr lang="hr-HR" sz="1200" dirty="0"/>
        </a:p>
      </dgm:t>
    </dgm:pt>
    <dgm:pt modelId="{EF696BAE-9B48-4835-95F7-9D5D48EF1A60}" type="parTrans" cxnId="{C27745E5-A60F-4620-9204-C5BF5DD47B60}">
      <dgm:prSet/>
      <dgm:spPr/>
      <dgm:t>
        <a:bodyPr/>
        <a:lstStyle/>
        <a:p>
          <a:endParaRPr lang="hr-HR"/>
        </a:p>
      </dgm:t>
    </dgm:pt>
    <dgm:pt modelId="{FB127C1E-CBEA-402C-8E54-641EBECFE94A}" type="sibTrans" cxnId="{C27745E5-A60F-4620-9204-C5BF5DD47B60}">
      <dgm:prSet/>
      <dgm:spPr/>
      <dgm:t>
        <a:bodyPr/>
        <a:lstStyle/>
        <a:p>
          <a:endParaRPr lang="hr-HR"/>
        </a:p>
      </dgm:t>
    </dgm:pt>
    <dgm:pt modelId="{892B9D8E-EE74-42AA-9373-4BA4F125DC0A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PRAVNE OSOBE </a:t>
          </a:r>
          <a:r>
            <a:rPr lang="hr-HR" sz="1200" dirty="0">
              <a:sym typeface="Wingdings" panose="05000000000000000000" pitchFamily="2" charset="2"/>
            </a:rPr>
            <a:t> 1110, 1120, 1210, 1320, 1350, 1420, 1430</a:t>
          </a:r>
          <a:endParaRPr lang="hr-HR" sz="1200" dirty="0"/>
        </a:p>
      </dgm:t>
    </dgm:pt>
    <dgm:pt modelId="{B8322259-54DD-44AF-A0E8-17651609F1D4}" type="parTrans" cxnId="{96D4ECFE-D6E8-4AB1-B461-A74C0FEC12EC}">
      <dgm:prSet/>
      <dgm:spPr/>
      <dgm:t>
        <a:bodyPr/>
        <a:lstStyle/>
        <a:p>
          <a:endParaRPr lang="hr-HR"/>
        </a:p>
      </dgm:t>
    </dgm:pt>
    <dgm:pt modelId="{4FBA2B68-9C44-4B3A-9AEB-A318878BD52E}" type="sibTrans" cxnId="{96D4ECFE-D6E8-4AB1-B461-A74C0FEC12EC}">
      <dgm:prSet/>
      <dgm:spPr/>
      <dgm:t>
        <a:bodyPr/>
        <a:lstStyle/>
        <a:p>
          <a:endParaRPr lang="hr-HR"/>
        </a:p>
      </dgm:t>
    </dgm:pt>
    <dgm:pt modelId="{FCCEF9BF-5F75-4B4E-95A9-2EFDE6D2823F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Zanimljiva distribucija s godinom otvaranja</a:t>
          </a:r>
        </a:p>
      </dgm:t>
    </dgm:pt>
    <dgm:pt modelId="{539B21D0-3085-47E9-BEEF-2EA857B1E628}" type="parTrans" cxnId="{0AB98FBF-9B05-4F20-869C-45C20DF8B032}">
      <dgm:prSet/>
      <dgm:spPr/>
      <dgm:t>
        <a:bodyPr/>
        <a:lstStyle/>
        <a:p>
          <a:endParaRPr lang="hr-HR"/>
        </a:p>
      </dgm:t>
    </dgm:pt>
    <dgm:pt modelId="{CAD09B84-0462-4531-A19B-43F388F272F7}" type="sibTrans" cxnId="{0AB98FBF-9B05-4F20-869C-45C20DF8B032}">
      <dgm:prSet/>
      <dgm:spPr/>
      <dgm:t>
        <a:bodyPr/>
        <a:lstStyle/>
        <a:p>
          <a:endParaRPr lang="hr-HR"/>
        </a:p>
      </dgm:t>
    </dgm:pt>
    <dgm:pt modelId="{D74D1D91-447F-4EAA-A0C1-9A061BAD9D80}">
      <dgm:prSet phldrT="[Tekst]" custT="1"/>
      <dgm:spPr>
        <a:solidFill>
          <a:srgbClr val="7AB2F6">
            <a:alpha val="40000"/>
          </a:srgbClr>
        </a:solidFill>
        <a:ln>
          <a:noFill/>
        </a:ln>
      </dgm:spPr>
      <dgm:t>
        <a:bodyPr/>
        <a:lstStyle/>
        <a:p>
          <a:r>
            <a:rPr lang="hr-HR" sz="1200" dirty="0"/>
            <a:t> Malo tipa D </a:t>
          </a:r>
          <a:r>
            <a:rPr lang="hr-HR" sz="1200" dirty="0">
              <a:sym typeface="Wingdings" panose="05000000000000000000" pitchFamily="2" charset="2"/>
            </a:rPr>
            <a:t> mogućnost </a:t>
          </a:r>
          <a:r>
            <a:rPr lang="hr-HR" sz="1200" dirty="0" err="1">
              <a:sym typeface="Wingdings" panose="05000000000000000000" pitchFamily="2" charset="2"/>
            </a:rPr>
            <a:t>near</a:t>
          </a:r>
          <a:r>
            <a:rPr lang="hr-HR" sz="1200" dirty="0">
              <a:sym typeface="Wingdings" panose="05000000000000000000" pitchFamily="2" charset="2"/>
            </a:rPr>
            <a:t>-zero varijance</a:t>
          </a:r>
          <a:endParaRPr lang="hr-HR" sz="1200" dirty="0"/>
        </a:p>
      </dgm:t>
    </dgm:pt>
    <dgm:pt modelId="{3C51FE43-579A-4E94-B1A3-DBCB29B4F0A0}" type="parTrans" cxnId="{61CC66A2-671A-4FD6-A4BF-AC4FD38C25EE}">
      <dgm:prSet/>
      <dgm:spPr/>
      <dgm:t>
        <a:bodyPr/>
        <a:lstStyle/>
        <a:p>
          <a:endParaRPr lang="hr-HR"/>
        </a:p>
      </dgm:t>
    </dgm:pt>
    <dgm:pt modelId="{2D92F80F-E5A7-4BBD-AF3D-3B9947668D7E}" type="sibTrans" cxnId="{61CC66A2-671A-4FD6-A4BF-AC4FD38C25EE}">
      <dgm:prSet/>
      <dgm:spPr/>
      <dgm:t>
        <a:bodyPr/>
        <a:lstStyle/>
        <a:p>
          <a:endParaRPr lang="hr-HR"/>
        </a:p>
      </dgm:t>
    </dgm:pt>
    <dgm:pt modelId="{571F4EE3-C948-4E14-AAC2-BB89D9351C11}" type="pres">
      <dgm:prSet presAssocID="{DDCC45CB-BAEF-4D34-B76F-44A564D403A9}" presName="Name0" presStyleCnt="0">
        <dgm:presLayoutVars>
          <dgm:dir/>
          <dgm:animLvl val="lvl"/>
          <dgm:resizeHandles val="exact"/>
        </dgm:presLayoutVars>
      </dgm:prSet>
      <dgm:spPr/>
    </dgm:pt>
    <dgm:pt modelId="{A8F025D0-3DD6-4962-A8DF-6C00BA9FBBAA}" type="pres">
      <dgm:prSet presAssocID="{C03B6DD7-DB7D-4232-B78C-FE8908989E62}" presName="linNode" presStyleCnt="0"/>
      <dgm:spPr/>
    </dgm:pt>
    <dgm:pt modelId="{41865FC7-A649-4D89-A3EB-28BD8FB58850}" type="pres">
      <dgm:prSet presAssocID="{C03B6DD7-DB7D-4232-B78C-FE8908989E62}" presName="parentText" presStyleLbl="node1" presStyleIdx="0" presStyleCnt="4" custScaleX="41015" custScaleY="33094" custLinFactNeighborX="2505" custLinFactNeighborY="-1377">
        <dgm:presLayoutVars>
          <dgm:chMax val="1"/>
          <dgm:bulletEnabled val="1"/>
        </dgm:presLayoutVars>
      </dgm:prSet>
      <dgm:spPr/>
    </dgm:pt>
    <dgm:pt modelId="{11E55BEC-B1F5-4554-BD4E-2938B0DD3ED3}" type="pres">
      <dgm:prSet presAssocID="{C03B6DD7-DB7D-4232-B78C-FE8908989E62}" presName="descendantText" presStyleLbl="alignAccFollowNode1" presStyleIdx="0" presStyleCnt="4" custScaleX="107217">
        <dgm:presLayoutVars>
          <dgm:bulletEnabled val="1"/>
        </dgm:presLayoutVars>
      </dgm:prSet>
      <dgm:spPr/>
    </dgm:pt>
    <dgm:pt modelId="{5AE2E81D-D112-455E-B8DE-CE27599B41A0}" type="pres">
      <dgm:prSet presAssocID="{39DBE005-A945-4149-96F1-BF92CA884337}" presName="sp" presStyleCnt="0"/>
      <dgm:spPr/>
    </dgm:pt>
    <dgm:pt modelId="{4FD316D8-280B-46B9-9D7A-F03FD918ED1C}" type="pres">
      <dgm:prSet presAssocID="{001FEC85-3E22-482C-B6C3-AA84651CCBAD}" presName="linNode" presStyleCnt="0"/>
      <dgm:spPr/>
    </dgm:pt>
    <dgm:pt modelId="{54D1744F-0D77-4179-A367-EE524516BC20}" type="pres">
      <dgm:prSet presAssocID="{001FEC85-3E22-482C-B6C3-AA84651CCBAD}" presName="parentText" presStyleLbl="node1" presStyleIdx="1" presStyleCnt="4" custScaleX="41015" custScaleY="33094" custLinFactNeighborX="2505" custLinFactNeighborY="-1377">
        <dgm:presLayoutVars>
          <dgm:chMax val="1"/>
          <dgm:bulletEnabled val="1"/>
        </dgm:presLayoutVars>
      </dgm:prSet>
      <dgm:spPr/>
    </dgm:pt>
    <dgm:pt modelId="{99414254-1724-44D4-8039-9F5BD5976531}" type="pres">
      <dgm:prSet presAssocID="{001FEC85-3E22-482C-B6C3-AA84651CCBAD}" presName="descendantText" presStyleLbl="alignAccFollowNode1" presStyleIdx="1" presStyleCnt="4" custScaleX="107217">
        <dgm:presLayoutVars>
          <dgm:bulletEnabled val="1"/>
        </dgm:presLayoutVars>
      </dgm:prSet>
      <dgm:spPr/>
    </dgm:pt>
    <dgm:pt modelId="{93038679-5211-43CF-88C1-D53CF3333CE4}" type="pres">
      <dgm:prSet presAssocID="{B97224C0-A8AA-43B5-9C14-443DAF0014F8}" presName="sp" presStyleCnt="0"/>
      <dgm:spPr/>
    </dgm:pt>
    <dgm:pt modelId="{B1AE848B-5A94-4AAF-B2B6-2B6835C5B319}" type="pres">
      <dgm:prSet presAssocID="{08630B6A-2076-4E01-88B1-2825CEDE0A0D}" presName="linNode" presStyleCnt="0"/>
      <dgm:spPr/>
    </dgm:pt>
    <dgm:pt modelId="{42871DF6-CC6E-4761-83FF-31F3F23F806A}" type="pres">
      <dgm:prSet presAssocID="{08630B6A-2076-4E01-88B1-2825CEDE0A0D}" presName="parentText" presStyleLbl="node1" presStyleIdx="2" presStyleCnt="4" custScaleX="41015" custScaleY="33094" custLinFactNeighborX="2505" custLinFactNeighborY="-1377">
        <dgm:presLayoutVars>
          <dgm:chMax val="1"/>
          <dgm:bulletEnabled val="1"/>
        </dgm:presLayoutVars>
      </dgm:prSet>
      <dgm:spPr/>
    </dgm:pt>
    <dgm:pt modelId="{F2D19882-72A5-4907-9C7C-28D16B829432}" type="pres">
      <dgm:prSet presAssocID="{08630B6A-2076-4E01-88B1-2825CEDE0A0D}" presName="descendantText" presStyleLbl="alignAccFollowNode1" presStyleIdx="2" presStyleCnt="4" custScaleX="107217">
        <dgm:presLayoutVars>
          <dgm:bulletEnabled val="1"/>
        </dgm:presLayoutVars>
      </dgm:prSet>
      <dgm:spPr/>
    </dgm:pt>
    <dgm:pt modelId="{07C9FC01-58F4-4EAB-ADDB-3B38A66EEE03}" type="pres">
      <dgm:prSet presAssocID="{599DF0FB-187B-4469-AAE8-4EEA06AF49EE}" presName="sp" presStyleCnt="0"/>
      <dgm:spPr/>
    </dgm:pt>
    <dgm:pt modelId="{B5A03B15-A484-4FF1-B677-1F0671C6E8E7}" type="pres">
      <dgm:prSet presAssocID="{3E23F73D-C3A5-47EC-B402-3DE64AD9A2CE}" presName="linNode" presStyleCnt="0"/>
      <dgm:spPr/>
    </dgm:pt>
    <dgm:pt modelId="{49E0B448-DB51-4555-B1E6-90E30AD6A451}" type="pres">
      <dgm:prSet presAssocID="{3E23F73D-C3A5-47EC-B402-3DE64AD9A2CE}" presName="parentText" presStyleLbl="node1" presStyleIdx="3" presStyleCnt="4" custScaleX="41015" custScaleY="33094" custLinFactNeighborX="2522" custLinFactNeighborY="-1377">
        <dgm:presLayoutVars>
          <dgm:chMax val="1"/>
          <dgm:bulletEnabled val="1"/>
        </dgm:presLayoutVars>
      </dgm:prSet>
      <dgm:spPr/>
    </dgm:pt>
    <dgm:pt modelId="{8976627E-B734-4684-B61A-263F9C5C3AF7}" type="pres">
      <dgm:prSet presAssocID="{3E23F73D-C3A5-47EC-B402-3DE64AD9A2CE}" presName="descendantText" presStyleLbl="alignAccFollowNode1" presStyleIdx="3" presStyleCnt="4" custScaleX="107217">
        <dgm:presLayoutVars>
          <dgm:bulletEnabled val="1"/>
        </dgm:presLayoutVars>
      </dgm:prSet>
      <dgm:spPr/>
    </dgm:pt>
  </dgm:ptLst>
  <dgm:cxnLst>
    <dgm:cxn modelId="{DD277A09-78F1-40A8-8B9E-E3E86041AA0A}" srcId="{DDCC45CB-BAEF-4D34-B76F-44A564D403A9}" destId="{001FEC85-3E22-482C-B6C3-AA84651CCBAD}" srcOrd="1" destOrd="0" parTransId="{93B0FF17-4CCE-4D0E-9EF3-80B9A5B63269}" sibTransId="{B97224C0-A8AA-43B5-9C14-443DAF0014F8}"/>
    <dgm:cxn modelId="{35E1AC0E-CE79-4499-A2B6-31A63BD558E1}" srcId="{08630B6A-2076-4E01-88B1-2825CEDE0A0D}" destId="{17DE8655-22F9-4020-A2F5-FA92E72D249A}" srcOrd="0" destOrd="0" parTransId="{5178A76C-2C82-4BA8-827B-38326B8C4910}" sibTransId="{FB1EA7FE-BE4D-4E57-B3F3-22C71A521E41}"/>
    <dgm:cxn modelId="{533A861E-071E-4660-8140-A6AADF19D861}" type="presOf" srcId="{3B45FD4E-1802-4650-9EAF-8AFAA3307B64}" destId="{11E55BEC-B1F5-4554-BD4E-2938B0DD3ED3}" srcOrd="0" destOrd="0" presId="urn:microsoft.com/office/officeart/2005/8/layout/vList5"/>
    <dgm:cxn modelId="{4ED52B24-E0D0-4068-8254-4B8065750AB5}" type="presOf" srcId="{D74D1D91-447F-4EAA-A0C1-9A061BAD9D80}" destId="{8976627E-B734-4684-B61A-263F9C5C3AF7}" srcOrd="0" destOrd="2" presId="urn:microsoft.com/office/officeart/2005/8/layout/vList5"/>
    <dgm:cxn modelId="{0E08AB26-542B-464B-AD4C-2B57BD4089D2}" type="presOf" srcId="{FCCEF9BF-5F75-4B4E-95A9-2EFDE6D2823F}" destId="{8976627E-B734-4684-B61A-263F9C5C3AF7}" srcOrd="0" destOrd="1" presId="urn:microsoft.com/office/officeart/2005/8/layout/vList5"/>
    <dgm:cxn modelId="{0A8F1E2B-21B2-4736-931C-730EC7BF370C}" type="presOf" srcId="{17DE8655-22F9-4020-A2F5-FA92E72D249A}" destId="{F2D19882-72A5-4907-9C7C-28D16B829432}" srcOrd="0" destOrd="0" presId="urn:microsoft.com/office/officeart/2005/8/layout/vList5"/>
    <dgm:cxn modelId="{FA09E535-3652-4CD2-9DFB-C6526FD5F80D}" type="presOf" srcId="{3E23F73D-C3A5-47EC-B402-3DE64AD9A2CE}" destId="{49E0B448-DB51-4555-B1E6-90E30AD6A451}" srcOrd="0" destOrd="0" presId="urn:microsoft.com/office/officeart/2005/8/layout/vList5"/>
    <dgm:cxn modelId="{D1168E39-8064-44ED-B519-1882FC312356}" type="presOf" srcId="{88662208-4E9A-4921-99D3-0D9F157BC3EF}" destId="{99414254-1724-44D4-8039-9F5BD5976531}" srcOrd="0" destOrd="2" presId="urn:microsoft.com/office/officeart/2005/8/layout/vList5"/>
    <dgm:cxn modelId="{00B5E841-87DC-4FE7-AB22-871C57DA0465}" type="presOf" srcId="{50583FC5-8C70-40D9-A044-CE452C110F1E}" destId="{8976627E-B734-4684-B61A-263F9C5C3AF7}" srcOrd="0" destOrd="0" presId="urn:microsoft.com/office/officeart/2005/8/layout/vList5"/>
    <dgm:cxn modelId="{82B2046D-24D2-494D-AB62-11741EC13AA0}" srcId="{DDCC45CB-BAEF-4D34-B76F-44A564D403A9}" destId="{3E23F73D-C3A5-47EC-B402-3DE64AD9A2CE}" srcOrd="3" destOrd="0" parTransId="{02E499EF-5D6D-457A-881D-9BA945CC8949}" sibTransId="{E8B394B8-0073-461E-9B74-5AD43C5981F9}"/>
    <dgm:cxn modelId="{F8767B6D-47B2-462F-AA23-6E1E239957DF}" type="presOf" srcId="{2655555D-3878-4D91-8F54-5F45B233C780}" destId="{11E55BEC-B1F5-4554-BD4E-2938B0DD3ED3}" srcOrd="0" destOrd="1" presId="urn:microsoft.com/office/officeart/2005/8/layout/vList5"/>
    <dgm:cxn modelId="{D7D8B771-A4C1-46F9-9891-2BDB93B9B6B6}" srcId="{DDCC45CB-BAEF-4D34-B76F-44A564D403A9}" destId="{08630B6A-2076-4E01-88B1-2825CEDE0A0D}" srcOrd="2" destOrd="0" parTransId="{5469D55A-71BC-411D-B9D7-5142E69150FE}" sibTransId="{599DF0FB-187B-4469-AAE8-4EEA06AF49EE}"/>
    <dgm:cxn modelId="{56152A58-6483-436C-9E12-6A6B0D186DEB}" type="presOf" srcId="{D8A0DACA-D3B7-4A7A-839F-8CEA5E159A79}" destId="{99414254-1724-44D4-8039-9F5BD5976531}" srcOrd="0" destOrd="1" presId="urn:microsoft.com/office/officeart/2005/8/layout/vList5"/>
    <dgm:cxn modelId="{84EAB87F-FFB9-4864-834C-0FE71CC7A900}" srcId="{C03B6DD7-DB7D-4232-B78C-FE8908989E62}" destId="{2655555D-3878-4D91-8F54-5F45B233C780}" srcOrd="1" destOrd="0" parTransId="{C141C4DE-967E-4CC3-8314-8DD262000619}" sibTransId="{12AB5971-F7D6-4A6B-A9BA-F73F789E2A1E}"/>
    <dgm:cxn modelId="{2641C283-B0F7-4672-8A81-72395450135C}" srcId="{001FEC85-3E22-482C-B6C3-AA84651CCBAD}" destId="{D8A0DACA-D3B7-4A7A-839F-8CEA5E159A79}" srcOrd="1" destOrd="0" parTransId="{B1AE5864-FD79-4394-9D33-A494184C2153}" sibTransId="{F44076F4-325D-416F-9369-E620E6EA782D}"/>
    <dgm:cxn modelId="{77363C89-0DD7-4EF3-BB99-E5B729D7467E}" srcId="{001FEC85-3E22-482C-B6C3-AA84651CCBAD}" destId="{03056009-C90A-48F3-B700-16AEB083B643}" srcOrd="0" destOrd="0" parTransId="{803841B7-C138-494D-B1D6-CBF44EF36C8E}" sibTransId="{7A25BB74-756B-4885-81A9-9189079DBCE5}"/>
    <dgm:cxn modelId="{18D84D93-2509-48A1-9E47-C746ADE225AC}" srcId="{C03B6DD7-DB7D-4232-B78C-FE8908989E62}" destId="{3B45FD4E-1802-4650-9EAF-8AFAA3307B64}" srcOrd="0" destOrd="0" parTransId="{E38A25B5-660D-41FB-91F5-95C114DB9EE3}" sibTransId="{9EE6A729-8237-4AA0-84B1-F4252EE1A1BB}"/>
    <dgm:cxn modelId="{61CC66A2-671A-4FD6-A4BF-AC4FD38C25EE}" srcId="{3E23F73D-C3A5-47EC-B402-3DE64AD9A2CE}" destId="{D74D1D91-447F-4EAA-A0C1-9A061BAD9D80}" srcOrd="2" destOrd="0" parTransId="{3C51FE43-579A-4E94-B1A3-DBCB29B4F0A0}" sibTransId="{2D92F80F-E5A7-4BBD-AF3D-3B9947668D7E}"/>
    <dgm:cxn modelId="{D45F6BB6-31EE-4F83-AD01-114D19A53BA3}" type="presOf" srcId="{03056009-C90A-48F3-B700-16AEB083B643}" destId="{99414254-1724-44D4-8039-9F5BD5976531}" srcOrd="0" destOrd="0" presId="urn:microsoft.com/office/officeart/2005/8/layout/vList5"/>
    <dgm:cxn modelId="{0AB98FBF-9B05-4F20-869C-45C20DF8B032}" srcId="{3E23F73D-C3A5-47EC-B402-3DE64AD9A2CE}" destId="{FCCEF9BF-5F75-4B4E-95A9-2EFDE6D2823F}" srcOrd="1" destOrd="0" parTransId="{539B21D0-3085-47E9-BEEF-2EA857B1E628}" sibTransId="{CAD09B84-0462-4531-A19B-43F388F272F7}"/>
    <dgm:cxn modelId="{A312F5C1-DE53-4320-9D69-EF53375251B4}" type="presOf" srcId="{892B9D8E-EE74-42AA-9373-4BA4F125DC0A}" destId="{F2D19882-72A5-4907-9C7C-28D16B829432}" srcOrd="0" destOrd="1" presId="urn:microsoft.com/office/officeart/2005/8/layout/vList5"/>
    <dgm:cxn modelId="{DBEA1EC5-2372-4C74-BDCB-DF7DAE83E8F2}" srcId="{3E23F73D-C3A5-47EC-B402-3DE64AD9A2CE}" destId="{50583FC5-8C70-40D9-A044-CE452C110F1E}" srcOrd="0" destOrd="0" parTransId="{0536A74C-E7BC-4360-AE05-761C9CAA283D}" sibTransId="{4F0FB1C4-E3C7-4135-8AF3-8220CEBFE3B8}"/>
    <dgm:cxn modelId="{3ABCEDD1-5CA6-4A87-843F-4A65A08B7283}" type="presOf" srcId="{001FEC85-3E22-482C-B6C3-AA84651CCBAD}" destId="{54D1744F-0D77-4179-A367-EE524516BC20}" srcOrd="0" destOrd="0" presId="urn:microsoft.com/office/officeart/2005/8/layout/vList5"/>
    <dgm:cxn modelId="{72869BD5-3BC1-422D-B43B-41F74E084DF5}" type="presOf" srcId="{C03B6DD7-DB7D-4232-B78C-FE8908989E62}" destId="{41865FC7-A649-4D89-A3EB-28BD8FB58850}" srcOrd="0" destOrd="0" presId="urn:microsoft.com/office/officeart/2005/8/layout/vList5"/>
    <dgm:cxn modelId="{1C5969D7-D3B3-4F31-AAC1-0C38F6E645A6}" type="presOf" srcId="{DDCC45CB-BAEF-4D34-B76F-44A564D403A9}" destId="{571F4EE3-C948-4E14-AAC2-BB89D9351C11}" srcOrd="0" destOrd="0" presId="urn:microsoft.com/office/officeart/2005/8/layout/vList5"/>
    <dgm:cxn modelId="{300E24DD-2E87-405E-91F9-737CCDE2FF0A}" type="presOf" srcId="{08630B6A-2076-4E01-88B1-2825CEDE0A0D}" destId="{42871DF6-CC6E-4761-83FF-31F3F23F806A}" srcOrd="0" destOrd="0" presId="urn:microsoft.com/office/officeart/2005/8/layout/vList5"/>
    <dgm:cxn modelId="{C27745E5-A60F-4620-9204-C5BF5DD47B60}" srcId="{001FEC85-3E22-482C-B6C3-AA84651CCBAD}" destId="{88662208-4E9A-4921-99D3-0D9F157BC3EF}" srcOrd="2" destOrd="0" parTransId="{EF696BAE-9B48-4835-95F7-9D5D48EF1A60}" sibTransId="{FB127C1E-CBEA-402C-8E54-641EBECFE94A}"/>
    <dgm:cxn modelId="{7274F5EF-C8D4-4613-B3EB-BE2DC3832222}" srcId="{DDCC45CB-BAEF-4D34-B76F-44A564D403A9}" destId="{C03B6DD7-DB7D-4232-B78C-FE8908989E62}" srcOrd="0" destOrd="0" parTransId="{6B0101F9-359C-4B5E-B222-337C7DBE3537}" sibTransId="{39DBE005-A945-4149-96F1-BF92CA884337}"/>
    <dgm:cxn modelId="{96D4ECFE-D6E8-4AB1-B461-A74C0FEC12EC}" srcId="{08630B6A-2076-4E01-88B1-2825CEDE0A0D}" destId="{892B9D8E-EE74-42AA-9373-4BA4F125DC0A}" srcOrd="1" destOrd="0" parTransId="{B8322259-54DD-44AF-A0E8-17651609F1D4}" sibTransId="{4FBA2B68-9C44-4B3A-9AEB-A318878BD52E}"/>
    <dgm:cxn modelId="{7248192D-7DE1-45E1-9B0E-67BCD84F5E21}" type="presParOf" srcId="{571F4EE3-C948-4E14-AAC2-BB89D9351C11}" destId="{A8F025D0-3DD6-4962-A8DF-6C00BA9FBBAA}" srcOrd="0" destOrd="0" presId="urn:microsoft.com/office/officeart/2005/8/layout/vList5"/>
    <dgm:cxn modelId="{7A2F1B6A-5E81-43C2-AE7C-B0EC795E9E53}" type="presParOf" srcId="{A8F025D0-3DD6-4962-A8DF-6C00BA9FBBAA}" destId="{41865FC7-A649-4D89-A3EB-28BD8FB58850}" srcOrd="0" destOrd="0" presId="urn:microsoft.com/office/officeart/2005/8/layout/vList5"/>
    <dgm:cxn modelId="{35F91D41-9FAE-4856-A775-88D46E5D9BB3}" type="presParOf" srcId="{A8F025D0-3DD6-4962-A8DF-6C00BA9FBBAA}" destId="{11E55BEC-B1F5-4554-BD4E-2938B0DD3ED3}" srcOrd="1" destOrd="0" presId="urn:microsoft.com/office/officeart/2005/8/layout/vList5"/>
    <dgm:cxn modelId="{D005F8B3-4FE2-42C0-A3E4-0F5D7354E29F}" type="presParOf" srcId="{571F4EE3-C948-4E14-AAC2-BB89D9351C11}" destId="{5AE2E81D-D112-455E-B8DE-CE27599B41A0}" srcOrd="1" destOrd="0" presId="urn:microsoft.com/office/officeart/2005/8/layout/vList5"/>
    <dgm:cxn modelId="{69A2264D-8B9D-414F-81AD-3F88C0D74CD4}" type="presParOf" srcId="{571F4EE3-C948-4E14-AAC2-BB89D9351C11}" destId="{4FD316D8-280B-46B9-9D7A-F03FD918ED1C}" srcOrd="2" destOrd="0" presId="urn:microsoft.com/office/officeart/2005/8/layout/vList5"/>
    <dgm:cxn modelId="{1720AB40-5BF8-4C0C-B59A-CF2AB8A31182}" type="presParOf" srcId="{4FD316D8-280B-46B9-9D7A-F03FD918ED1C}" destId="{54D1744F-0D77-4179-A367-EE524516BC20}" srcOrd="0" destOrd="0" presId="urn:microsoft.com/office/officeart/2005/8/layout/vList5"/>
    <dgm:cxn modelId="{0616ECF8-D33D-4E05-ACEB-BADB302D5530}" type="presParOf" srcId="{4FD316D8-280B-46B9-9D7A-F03FD918ED1C}" destId="{99414254-1724-44D4-8039-9F5BD5976531}" srcOrd="1" destOrd="0" presId="urn:microsoft.com/office/officeart/2005/8/layout/vList5"/>
    <dgm:cxn modelId="{438093CC-87AF-4D8F-AE87-4ED734B6738E}" type="presParOf" srcId="{571F4EE3-C948-4E14-AAC2-BB89D9351C11}" destId="{93038679-5211-43CF-88C1-D53CF3333CE4}" srcOrd="3" destOrd="0" presId="urn:microsoft.com/office/officeart/2005/8/layout/vList5"/>
    <dgm:cxn modelId="{8A314A99-9C86-4DA5-A335-7CEDD4367A4C}" type="presParOf" srcId="{571F4EE3-C948-4E14-AAC2-BB89D9351C11}" destId="{B1AE848B-5A94-4AAF-B2B6-2B6835C5B319}" srcOrd="4" destOrd="0" presId="urn:microsoft.com/office/officeart/2005/8/layout/vList5"/>
    <dgm:cxn modelId="{C1B530B0-EA62-4E5B-9A56-98EF8B2AAC56}" type="presParOf" srcId="{B1AE848B-5A94-4AAF-B2B6-2B6835C5B319}" destId="{42871DF6-CC6E-4761-83FF-31F3F23F806A}" srcOrd="0" destOrd="0" presId="urn:microsoft.com/office/officeart/2005/8/layout/vList5"/>
    <dgm:cxn modelId="{BCBB7BC2-6319-4BE2-86F9-19BC9D9E9CF3}" type="presParOf" srcId="{B1AE848B-5A94-4AAF-B2B6-2B6835C5B319}" destId="{F2D19882-72A5-4907-9C7C-28D16B829432}" srcOrd="1" destOrd="0" presId="urn:microsoft.com/office/officeart/2005/8/layout/vList5"/>
    <dgm:cxn modelId="{DC4737A5-BC8F-4957-9102-7C3BD90340D1}" type="presParOf" srcId="{571F4EE3-C948-4E14-AAC2-BB89D9351C11}" destId="{07C9FC01-58F4-4EAB-ADDB-3B38A66EEE03}" srcOrd="5" destOrd="0" presId="urn:microsoft.com/office/officeart/2005/8/layout/vList5"/>
    <dgm:cxn modelId="{6787DD17-5968-490E-AA33-3085BD75C918}" type="presParOf" srcId="{571F4EE3-C948-4E14-AAC2-BB89D9351C11}" destId="{B5A03B15-A484-4FF1-B677-1F0671C6E8E7}" srcOrd="6" destOrd="0" presId="urn:microsoft.com/office/officeart/2005/8/layout/vList5"/>
    <dgm:cxn modelId="{60013AA6-BDCB-4467-B3E7-387AE0B6593A}" type="presParOf" srcId="{B5A03B15-A484-4FF1-B677-1F0671C6E8E7}" destId="{49E0B448-DB51-4555-B1E6-90E30AD6A451}" srcOrd="0" destOrd="0" presId="urn:microsoft.com/office/officeart/2005/8/layout/vList5"/>
    <dgm:cxn modelId="{A995415B-4398-4AD7-B236-00F55C9949DD}" type="presParOf" srcId="{B5A03B15-A484-4FF1-B677-1F0671C6E8E7}" destId="{8976627E-B734-4684-B61A-263F9C5C3A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55BEC-B1F5-4554-BD4E-2938B0DD3ED3}">
      <dsp:nvSpPr>
        <dsp:cNvPr id="0" name=""/>
        <dsp:cNvSpPr/>
      </dsp:nvSpPr>
      <dsp:spPr>
        <a:xfrm rot="5400000">
          <a:off x="2586900" y="-1379781"/>
          <a:ext cx="825527" cy="3587032"/>
        </a:xfrm>
        <a:prstGeom prst="round2SameRect">
          <a:avLst/>
        </a:prstGeom>
        <a:solidFill>
          <a:srgbClr val="7AB2F6">
            <a:alpha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L </a:t>
          </a:r>
          <a:r>
            <a:rPr lang="hr-HR" sz="1200" kern="1200" dirty="0">
              <a:sym typeface="Wingdings" panose="05000000000000000000" pitchFamily="2" charset="2"/>
            </a:rPr>
            <a:t> depozit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A </a:t>
          </a:r>
          <a:r>
            <a:rPr lang="hr-HR" sz="1200" kern="1200" dirty="0">
              <a:sym typeface="Wingdings" panose="05000000000000000000" pitchFamily="2" charset="2"/>
            </a:rPr>
            <a:t> kredit</a:t>
          </a:r>
          <a:endParaRPr lang="hr-HR" sz="1200" kern="1200" dirty="0"/>
        </a:p>
      </dsp:txBody>
      <dsp:txXfrm rot="-5400000">
        <a:off x="1206148" y="41270"/>
        <a:ext cx="3546733" cy="744929"/>
      </dsp:txXfrm>
    </dsp:sp>
    <dsp:sp modelId="{41865FC7-A649-4D89-A3EB-28BD8FB58850}">
      <dsp:nvSpPr>
        <dsp:cNvPr id="0" name=""/>
        <dsp:cNvSpPr/>
      </dsp:nvSpPr>
      <dsp:spPr>
        <a:xfrm>
          <a:off x="518097" y="228775"/>
          <a:ext cx="771857" cy="341500"/>
        </a:xfrm>
        <a:prstGeom prst="roundRect">
          <a:avLst/>
        </a:prstGeom>
        <a:solidFill>
          <a:srgbClr val="007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VRSTA PROIZVODA</a:t>
          </a:r>
        </a:p>
      </dsp:txBody>
      <dsp:txXfrm>
        <a:off x="534768" y="245446"/>
        <a:ext cx="738515" cy="308158"/>
      </dsp:txXfrm>
    </dsp:sp>
    <dsp:sp modelId="{99414254-1724-44D4-8039-9F5BD5976531}">
      <dsp:nvSpPr>
        <dsp:cNvPr id="0" name=""/>
        <dsp:cNvSpPr/>
      </dsp:nvSpPr>
      <dsp:spPr>
        <a:xfrm rot="5400000">
          <a:off x="2586900" y="-502658"/>
          <a:ext cx="825527" cy="3587032"/>
        </a:xfrm>
        <a:prstGeom prst="round2SameRect">
          <a:avLst/>
        </a:prstGeom>
        <a:solidFill>
          <a:srgbClr val="7AB2F6">
            <a:alpha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1 </a:t>
          </a:r>
          <a:r>
            <a:rPr lang="hr-HR" sz="1200" kern="1200" dirty="0">
              <a:sym typeface="Wingdings" panose="05000000000000000000" pitchFamily="2" charset="2"/>
            </a:rPr>
            <a:t> HRK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2 </a:t>
          </a:r>
          <a:r>
            <a:rPr lang="hr-HR" sz="1200" kern="1200" dirty="0">
              <a:sym typeface="Wingdings" panose="05000000000000000000" pitchFamily="2" charset="2"/>
            </a:rPr>
            <a:t> EUR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3 </a:t>
          </a:r>
          <a:r>
            <a:rPr lang="hr-HR" sz="1200" kern="1200" dirty="0">
              <a:sym typeface="Wingdings" panose="05000000000000000000" pitchFamily="2" charset="2"/>
            </a:rPr>
            <a:t> USD </a:t>
          </a:r>
          <a:endParaRPr lang="hr-HR" sz="1200" kern="1200" dirty="0"/>
        </a:p>
      </dsp:txBody>
      <dsp:txXfrm rot="-5400000">
        <a:off x="1206148" y="918393"/>
        <a:ext cx="3546733" cy="744929"/>
      </dsp:txXfrm>
    </dsp:sp>
    <dsp:sp modelId="{54D1744F-0D77-4179-A367-EE524516BC20}">
      <dsp:nvSpPr>
        <dsp:cNvPr id="0" name=""/>
        <dsp:cNvSpPr/>
      </dsp:nvSpPr>
      <dsp:spPr>
        <a:xfrm>
          <a:off x="518097" y="1105898"/>
          <a:ext cx="771857" cy="341500"/>
        </a:xfrm>
        <a:prstGeom prst="roundRect">
          <a:avLst/>
        </a:prstGeom>
        <a:solidFill>
          <a:srgbClr val="007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VALUTA</a:t>
          </a:r>
        </a:p>
      </dsp:txBody>
      <dsp:txXfrm>
        <a:off x="534768" y="1122569"/>
        <a:ext cx="738515" cy="308158"/>
      </dsp:txXfrm>
    </dsp:sp>
    <dsp:sp modelId="{F2D19882-72A5-4907-9C7C-28D16B829432}">
      <dsp:nvSpPr>
        <dsp:cNvPr id="0" name=""/>
        <dsp:cNvSpPr/>
      </dsp:nvSpPr>
      <dsp:spPr>
        <a:xfrm rot="5400000">
          <a:off x="2586900" y="374464"/>
          <a:ext cx="825527" cy="3587032"/>
        </a:xfrm>
        <a:prstGeom prst="round2SameRect">
          <a:avLst/>
        </a:prstGeom>
        <a:solidFill>
          <a:srgbClr val="7AB2F6">
            <a:alpha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FIZIČKE OSOBE </a:t>
          </a:r>
          <a:r>
            <a:rPr lang="hr-HR" sz="1200" kern="1200" dirty="0">
              <a:sym typeface="Wingdings" panose="05000000000000000000" pitchFamily="2" charset="2"/>
            </a:rPr>
            <a:t> 1310, 1410, 1510, 1550, 1610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PRAVNE OSOBE </a:t>
          </a:r>
          <a:r>
            <a:rPr lang="hr-HR" sz="1200" kern="1200" dirty="0">
              <a:sym typeface="Wingdings" panose="05000000000000000000" pitchFamily="2" charset="2"/>
            </a:rPr>
            <a:t> 1110, 1120, 1210, 1320, 1350, 1420, 1430</a:t>
          </a:r>
          <a:endParaRPr lang="hr-HR" sz="1200" kern="1200" dirty="0"/>
        </a:p>
      </dsp:txBody>
      <dsp:txXfrm rot="-5400000">
        <a:off x="1206148" y="1795516"/>
        <a:ext cx="3546733" cy="744929"/>
      </dsp:txXfrm>
    </dsp:sp>
    <dsp:sp modelId="{42871DF6-CC6E-4761-83FF-31F3F23F806A}">
      <dsp:nvSpPr>
        <dsp:cNvPr id="0" name=""/>
        <dsp:cNvSpPr/>
      </dsp:nvSpPr>
      <dsp:spPr>
        <a:xfrm>
          <a:off x="518097" y="1983021"/>
          <a:ext cx="771857" cy="341500"/>
        </a:xfrm>
        <a:prstGeom prst="roundRect">
          <a:avLst/>
        </a:prstGeom>
        <a:solidFill>
          <a:srgbClr val="007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VRSTA KLIJENTA</a:t>
          </a:r>
        </a:p>
      </dsp:txBody>
      <dsp:txXfrm>
        <a:off x="534768" y="1999692"/>
        <a:ext cx="738515" cy="308158"/>
      </dsp:txXfrm>
    </dsp:sp>
    <dsp:sp modelId="{8976627E-B734-4684-B61A-263F9C5C3AF7}">
      <dsp:nvSpPr>
        <dsp:cNvPr id="0" name=""/>
        <dsp:cNvSpPr/>
      </dsp:nvSpPr>
      <dsp:spPr>
        <a:xfrm rot="5400000">
          <a:off x="2586900" y="1251587"/>
          <a:ext cx="825527" cy="3587032"/>
        </a:xfrm>
        <a:prstGeom prst="round2SameRect">
          <a:avLst/>
        </a:prstGeom>
        <a:solidFill>
          <a:srgbClr val="7AB2F6">
            <a:alpha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Nismo uspjeli dekodirati značenja kodova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Zanimljiva distribucija s godinom otvaranja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 Malo tipa D </a:t>
          </a:r>
          <a:r>
            <a:rPr lang="hr-HR" sz="1200" kern="1200" dirty="0">
              <a:sym typeface="Wingdings" panose="05000000000000000000" pitchFamily="2" charset="2"/>
            </a:rPr>
            <a:t> mogućnost </a:t>
          </a:r>
          <a:r>
            <a:rPr lang="hr-HR" sz="1200" kern="1200" dirty="0" err="1">
              <a:sym typeface="Wingdings" panose="05000000000000000000" pitchFamily="2" charset="2"/>
            </a:rPr>
            <a:t>near</a:t>
          </a:r>
          <a:r>
            <a:rPr lang="hr-HR" sz="1200" kern="1200" dirty="0">
              <a:sym typeface="Wingdings" panose="05000000000000000000" pitchFamily="2" charset="2"/>
            </a:rPr>
            <a:t>-zero varijance</a:t>
          </a:r>
          <a:endParaRPr lang="hr-HR" sz="1200" kern="1200" dirty="0"/>
        </a:p>
      </dsp:txBody>
      <dsp:txXfrm rot="-5400000">
        <a:off x="1206148" y="2672639"/>
        <a:ext cx="3546733" cy="744929"/>
      </dsp:txXfrm>
    </dsp:sp>
    <dsp:sp modelId="{49E0B448-DB51-4555-B1E6-90E30AD6A451}">
      <dsp:nvSpPr>
        <dsp:cNvPr id="0" name=""/>
        <dsp:cNvSpPr/>
      </dsp:nvSpPr>
      <dsp:spPr>
        <a:xfrm>
          <a:off x="518666" y="2860144"/>
          <a:ext cx="771857" cy="341500"/>
        </a:xfrm>
        <a:prstGeom prst="roundRect">
          <a:avLst/>
        </a:prstGeom>
        <a:solidFill>
          <a:srgbClr val="0075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kern="1200" dirty="0"/>
            <a:t>TIP KAMATA</a:t>
          </a:r>
        </a:p>
      </dsp:txBody>
      <dsp:txXfrm>
        <a:off x="535337" y="2876815"/>
        <a:ext cx="738515" cy="30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42DD-E6FC-4DFE-96F2-2FFABB0C08C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5D0C-9E6A-4A95-9B9A-04435B655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6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15D0C-9E6A-4A95-9B9A-04435B655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31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802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52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41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682"/>
            <a:ext cx="10515600" cy="52362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078BDBDA-4DEA-4CE2-B254-49BCF811044B}"/>
              </a:ext>
            </a:extLst>
          </p:cNvPr>
          <p:cNvCxnSpPr>
            <a:cxnSpLocks/>
          </p:cNvCxnSpPr>
          <p:nvPr userDrawn="1"/>
        </p:nvCxnSpPr>
        <p:spPr>
          <a:xfrm>
            <a:off x="838200" y="940682"/>
            <a:ext cx="105156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478DE9AB-52D1-4AD3-92C1-8FCACB29067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3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89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48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77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28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70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002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48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tint val="93000"/>
                <a:satMod val="150000"/>
                <a:shade val="98000"/>
                <a:lumMod val="102000"/>
              </a:schemeClr>
            </a:gs>
            <a:gs pos="34501">
              <a:srgbClr val="F9F9F9"/>
            </a:gs>
            <a:gs pos="32000">
              <a:schemeClr val="bg1">
                <a:tint val="98000"/>
                <a:satMod val="130000"/>
                <a:shade val="90000"/>
                <a:lumMod val="103000"/>
              </a:schemeClr>
            </a:gs>
            <a:gs pos="93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B818-51C5-4FA5-80F0-DCEEAC3C0E3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5FFA-CDF6-41A4-986E-784D02272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country/croati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: jedan odsječeni kut 14">
            <a:extLst>
              <a:ext uri="{FF2B5EF4-FFF2-40B4-BE49-F238E27FC236}">
                <a16:creationId xmlns:a16="http://schemas.microsoft.com/office/drawing/2014/main" id="{2DECA989-25F6-43D2-A329-F352AECD6378}"/>
              </a:ext>
            </a:extLst>
          </p:cNvPr>
          <p:cNvSpPr/>
          <p:nvPr/>
        </p:nvSpPr>
        <p:spPr>
          <a:xfrm flipV="1">
            <a:off x="12067712" y="-1"/>
            <a:ext cx="124288" cy="6858000"/>
          </a:xfrm>
          <a:prstGeom prst="snip1Rect">
            <a:avLst>
              <a:gd name="adj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ravokutnik: jedan odsječeni kut 3">
            <a:extLst>
              <a:ext uri="{FF2B5EF4-FFF2-40B4-BE49-F238E27FC236}">
                <a16:creationId xmlns:a16="http://schemas.microsoft.com/office/drawing/2014/main" id="{586411E9-0C24-4F68-82A4-20F0E539E60B}"/>
              </a:ext>
            </a:extLst>
          </p:cNvPr>
          <p:cNvSpPr/>
          <p:nvPr/>
        </p:nvSpPr>
        <p:spPr>
          <a:xfrm flipV="1">
            <a:off x="0" y="-1"/>
            <a:ext cx="710214" cy="6858000"/>
          </a:xfrm>
          <a:prstGeom prst="snip1Rect">
            <a:avLst>
              <a:gd name="adj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 trokut 6">
            <a:extLst>
              <a:ext uri="{FF2B5EF4-FFF2-40B4-BE49-F238E27FC236}">
                <a16:creationId xmlns:a16="http://schemas.microsoft.com/office/drawing/2014/main" id="{DE23500D-531F-4CD8-9EED-A3C27233419F}"/>
              </a:ext>
            </a:extLst>
          </p:cNvPr>
          <p:cNvSpPr/>
          <p:nvPr/>
        </p:nvSpPr>
        <p:spPr>
          <a:xfrm flipV="1">
            <a:off x="710213" y="0"/>
            <a:ext cx="5246703" cy="6858000"/>
          </a:xfrm>
          <a:prstGeom prst="rt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Povezana slika">
            <a:extLst>
              <a:ext uri="{FF2B5EF4-FFF2-40B4-BE49-F238E27FC236}">
                <a16:creationId xmlns:a16="http://schemas.microsoft.com/office/drawing/2014/main" id="{BA9F4537-A400-49EF-844D-C32BA9A9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1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 5">
            <a:extLst>
              <a:ext uri="{FF2B5EF4-FFF2-40B4-BE49-F238E27FC236}">
                <a16:creationId xmlns:a16="http://schemas.microsoft.com/office/drawing/2014/main" id="{0F63C146-7C69-4D13-B05D-D79E5BF7422A}"/>
              </a:ext>
            </a:extLst>
          </p:cNvPr>
          <p:cNvSpPr/>
          <p:nvPr/>
        </p:nvSpPr>
        <p:spPr>
          <a:xfrm>
            <a:off x="710212" y="-1"/>
            <a:ext cx="11049149" cy="6858001"/>
          </a:xfrm>
          <a:prstGeom prst="trapezoid">
            <a:avLst>
              <a:gd name="adj" fmla="val 765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1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F2B01D9C-B835-4BD4-AB49-1D4C12332594}"/>
              </a:ext>
            </a:extLst>
          </p:cNvPr>
          <p:cNvSpPr/>
          <p:nvPr/>
        </p:nvSpPr>
        <p:spPr>
          <a:xfrm>
            <a:off x="5956916" y="0"/>
            <a:ext cx="6110796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A955AE-5A3A-43DE-A8DC-91678A7D2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92" y="282348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Client behavior prediction:         </a:t>
            </a:r>
            <a:endParaRPr lang="hr-HR" sz="3600" b="1" dirty="0"/>
          </a:p>
          <a:p>
            <a:pPr algn="l"/>
            <a:r>
              <a:rPr lang="en-US" sz="3600" b="1" dirty="0"/>
              <a:t>A Machine Learning Challenge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E8F25CB-D034-47CF-A078-9741B5C991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89" y="221500"/>
            <a:ext cx="1578822" cy="335500"/>
          </a:xfrm>
          <a:prstGeom prst="rect">
            <a:avLst/>
          </a:prstGeom>
        </p:spPr>
      </p:pic>
      <p:pic>
        <p:nvPicPr>
          <p:cNvPr id="1028" name="Picture 4" descr="Slikovni rezultat za mozgalo logo">
            <a:extLst>
              <a:ext uri="{FF2B5EF4-FFF2-40B4-BE49-F238E27FC236}">
                <a16:creationId xmlns:a16="http://schemas.microsoft.com/office/drawing/2014/main" id="{A022E64D-7F5B-4B45-B668-44E0270E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82" y="94880"/>
            <a:ext cx="555896" cy="5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06CA9FFA-9551-496F-A4B4-DA7006E6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19" y="1278394"/>
            <a:ext cx="3629242" cy="13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kovni rezultat za raiffeisen bank logo">
            <a:extLst>
              <a:ext uri="{FF2B5EF4-FFF2-40B4-BE49-F238E27FC236}">
                <a16:creationId xmlns:a16="http://schemas.microsoft.com/office/drawing/2014/main" id="{EC8D3C92-6E82-4C81-BA9F-39FF23C20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45" y="1552660"/>
            <a:ext cx="2834927" cy="7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niOkvir 1">
            <a:extLst>
              <a:ext uri="{FF2B5EF4-FFF2-40B4-BE49-F238E27FC236}">
                <a16:creationId xmlns:a16="http://schemas.microsoft.com/office/drawing/2014/main" id="{EBC12240-8667-41E6-A8CE-F1A69246A636}"/>
              </a:ext>
            </a:extLst>
          </p:cNvPr>
          <p:cNvSpPr txBox="1"/>
          <p:nvPr/>
        </p:nvSpPr>
        <p:spPr>
          <a:xfrm>
            <a:off x="6193105" y="6039563"/>
            <a:ext cx="89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dirty="0">
                <a:solidFill>
                  <a:srgbClr val="103271"/>
                </a:solidFill>
              </a:rPr>
              <a:t>Nino</a:t>
            </a:r>
          </a:p>
          <a:p>
            <a:pPr algn="ctr"/>
            <a:r>
              <a:rPr lang="hr-HR" sz="2000" dirty="0">
                <a:solidFill>
                  <a:srgbClr val="103271"/>
                </a:solidFill>
              </a:rPr>
              <a:t>POŽAR</a:t>
            </a:r>
          </a:p>
        </p:txBody>
      </p:sp>
      <p:sp>
        <p:nvSpPr>
          <p:cNvPr id="22" name="TekstniOkvir 20">
            <a:extLst>
              <a:ext uri="{FF2B5EF4-FFF2-40B4-BE49-F238E27FC236}">
                <a16:creationId xmlns:a16="http://schemas.microsoft.com/office/drawing/2014/main" id="{9AB100C8-3CBF-43AA-9E10-C303A6566A84}"/>
              </a:ext>
            </a:extLst>
          </p:cNvPr>
          <p:cNvSpPr txBox="1"/>
          <p:nvPr/>
        </p:nvSpPr>
        <p:spPr>
          <a:xfrm>
            <a:off x="7480221" y="6039563"/>
            <a:ext cx="1197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dirty="0">
                <a:solidFill>
                  <a:srgbClr val="103271"/>
                </a:solidFill>
              </a:rPr>
              <a:t>Karla</a:t>
            </a:r>
          </a:p>
          <a:p>
            <a:pPr algn="ctr"/>
            <a:r>
              <a:rPr lang="hr-HR" sz="2000" dirty="0">
                <a:solidFill>
                  <a:srgbClr val="103271"/>
                </a:solidFill>
              </a:rPr>
              <a:t>PAVLOVIĆ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6CF7610B-3D55-4328-B0BB-4A1667183E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r="-461"/>
          <a:stretch/>
        </p:blipFill>
        <p:spPr>
          <a:xfrm>
            <a:off x="7680759" y="4806416"/>
            <a:ext cx="890310" cy="1164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Podnaslov 2">
            <a:extLst>
              <a:ext uri="{FF2B5EF4-FFF2-40B4-BE49-F238E27FC236}">
                <a16:creationId xmlns:a16="http://schemas.microsoft.com/office/drawing/2014/main" id="{019D5E35-BA3F-4357-AFFF-11D2E54D55B2}"/>
              </a:ext>
            </a:extLst>
          </p:cNvPr>
          <p:cNvSpPr txBox="1">
            <a:spLocks/>
          </p:cNvSpPr>
          <p:nvPr/>
        </p:nvSpPr>
        <p:spPr>
          <a:xfrm>
            <a:off x="2985856" y="5388722"/>
            <a:ext cx="9144000" cy="65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/>
              <a:t>Tim</a:t>
            </a:r>
            <a:r>
              <a:rPr lang="en-US" sz="2800" b="1" dirty="0"/>
              <a:t>:</a:t>
            </a:r>
            <a:r>
              <a:rPr lang="hr-HR" sz="2800" b="1" dirty="0"/>
              <a:t> </a:t>
            </a:r>
            <a:r>
              <a:rPr lang="hr-HR" sz="2800" b="1" dirty="0" err="1"/>
              <a:t>BiotechRi</a:t>
            </a:r>
            <a:endParaRPr lang="en-US" sz="2800" b="1" dirty="0"/>
          </a:p>
        </p:txBody>
      </p:sp>
      <p:sp>
        <p:nvSpPr>
          <p:cNvPr id="26" name="Podnaslov 2">
            <a:extLst>
              <a:ext uri="{FF2B5EF4-FFF2-40B4-BE49-F238E27FC236}">
                <a16:creationId xmlns:a16="http://schemas.microsoft.com/office/drawing/2014/main" id="{09128691-C11B-4F50-B1C8-B0B4DC4D1A47}"/>
              </a:ext>
            </a:extLst>
          </p:cNvPr>
          <p:cNvSpPr txBox="1">
            <a:spLocks/>
          </p:cNvSpPr>
          <p:nvPr/>
        </p:nvSpPr>
        <p:spPr>
          <a:xfrm>
            <a:off x="2516738" y="5904901"/>
            <a:ext cx="9144000" cy="65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200" dirty="0"/>
              <a:t>ODJEL ZA BIOTEHNOLOGIJU – SVEUČILIŠTE U RIJECI</a:t>
            </a:r>
            <a:endParaRPr lang="en-US" sz="1200" dirty="0"/>
          </a:p>
        </p:txBody>
      </p:sp>
      <p:pic>
        <p:nvPicPr>
          <p:cNvPr id="1032" name="Picture 8" descr="Povezana slika">
            <a:extLst>
              <a:ext uri="{FF2B5EF4-FFF2-40B4-BE49-F238E27FC236}">
                <a16:creationId xmlns:a16="http://schemas.microsoft.com/office/drawing/2014/main" id="{E98E6EA9-5F28-486A-8138-0E95274F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44" y="6292021"/>
            <a:ext cx="1487339" cy="3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sveuÄiliÅ¡te u rijeci">
            <a:extLst>
              <a:ext uri="{FF2B5EF4-FFF2-40B4-BE49-F238E27FC236}">
                <a16:creationId xmlns:a16="http://schemas.microsoft.com/office/drawing/2014/main" id="{1DB31AB9-E6FC-48D1-97FD-2263C82D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360" y="6210149"/>
            <a:ext cx="509001" cy="5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2252D38-D53B-4A52-9A14-E6A10AA0E113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6048" y="4943471"/>
            <a:ext cx="1164614" cy="890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89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8E302A-706E-4A6A-B71B-A6D3BD44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6" y="136525"/>
            <a:ext cx="11685494" cy="804157"/>
          </a:xfrm>
        </p:spPr>
        <p:txBody>
          <a:bodyPr>
            <a:normAutofit/>
          </a:bodyPr>
          <a:lstStyle/>
          <a:p>
            <a:r>
              <a:rPr lang="hr-HR" dirty="0"/>
              <a:t>I. STACKING SLOJ – TREE-BASED METODE I KERAS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62D14C-D28A-47F3-AE7B-1F945BAA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10</a:t>
            </a:fld>
            <a:endParaRPr lang="en-US"/>
          </a:p>
        </p:txBody>
      </p:sp>
      <p:sp>
        <p:nvSpPr>
          <p:cNvPr id="35" name="Strelica: peterokut 34">
            <a:extLst>
              <a:ext uri="{FF2B5EF4-FFF2-40B4-BE49-F238E27FC236}">
                <a16:creationId xmlns:a16="http://schemas.microsoft.com/office/drawing/2014/main" id="{46DD970F-F3AE-4CA7-A647-2DE5A52233B6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7" name="Strelica: ševron 36">
            <a:extLst>
              <a:ext uri="{FF2B5EF4-FFF2-40B4-BE49-F238E27FC236}">
                <a16:creationId xmlns:a16="http://schemas.microsoft.com/office/drawing/2014/main" id="{167FA44D-88B1-4CF4-8238-FEA8030D55B7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3" name="Strelica: ševron 42">
            <a:extLst>
              <a:ext uri="{FF2B5EF4-FFF2-40B4-BE49-F238E27FC236}">
                <a16:creationId xmlns:a16="http://schemas.microsoft.com/office/drawing/2014/main" id="{2F25A100-0FA7-4DB1-AF0F-8EBFD8A2A774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4" name="Strelica: ševron 43">
            <a:extLst>
              <a:ext uri="{FF2B5EF4-FFF2-40B4-BE49-F238E27FC236}">
                <a16:creationId xmlns:a16="http://schemas.microsoft.com/office/drawing/2014/main" id="{F011F3FB-6E77-422B-8FEC-C44D1580C870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5" name="Strelica: ševron 44">
            <a:extLst>
              <a:ext uri="{FF2B5EF4-FFF2-40B4-BE49-F238E27FC236}">
                <a16:creationId xmlns:a16="http://schemas.microsoft.com/office/drawing/2014/main" id="{534EF73A-5A58-42D9-AA3F-D65E60F929A1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F60090B7-86C9-481C-B783-9CE57D2596C1}"/>
              </a:ext>
            </a:extLst>
          </p:cNvPr>
          <p:cNvCxnSpPr>
            <a:cxnSpLocks/>
            <a:endCxn id="35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403DACA2-75AC-4322-8552-D539EA070322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B6ED4138-94A2-4960-9164-9BDE0E40069A}"/>
              </a:ext>
            </a:extLst>
          </p:cNvPr>
          <p:cNvCxnSpPr>
            <a:cxnSpLocks/>
            <a:stCxn id="37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6E05DB39-E3F5-4FF9-8343-0538D501964B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49">
            <a:extLst>
              <a:ext uri="{FF2B5EF4-FFF2-40B4-BE49-F238E27FC236}">
                <a16:creationId xmlns:a16="http://schemas.microsoft.com/office/drawing/2014/main" id="{54165634-F261-4840-88D7-351E32E0DC14}"/>
              </a:ext>
            </a:extLst>
          </p:cNvPr>
          <p:cNvCxnSpPr>
            <a:cxnSpLocks/>
            <a:stCxn id="43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id="{58AF5192-A8A8-46E2-84A3-A1EA8502E835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51">
            <a:extLst>
              <a:ext uri="{FF2B5EF4-FFF2-40B4-BE49-F238E27FC236}">
                <a16:creationId xmlns:a16="http://schemas.microsoft.com/office/drawing/2014/main" id="{EBBC8AED-23D9-4660-B71D-912298663613}"/>
              </a:ext>
            </a:extLst>
          </p:cNvPr>
          <p:cNvCxnSpPr>
            <a:cxnSpLocks/>
            <a:stCxn id="44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>
            <a:extLst>
              <a:ext uri="{FF2B5EF4-FFF2-40B4-BE49-F238E27FC236}">
                <a16:creationId xmlns:a16="http://schemas.microsoft.com/office/drawing/2014/main" id="{33EAD601-DDDE-40D2-8D0F-258D63A470CE}"/>
              </a:ext>
            </a:extLst>
          </p:cNvPr>
          <p:cNvCxnSpPr>
            <a:cxnSpLocks/>
            <a:endCxn id="44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>
            <a:extLst>
              <a:ext uri="{FF2B5EF4-FFF2-40B4-BE49-F238E27FC236}">
                <a16:creationId xmlns:a16="http://schemas.microsoft.com/office/drawing/2014/main" id="{3BFB4A42-8965-4F2D-B653-7640F67CBDB4}"/>
              </a:ext>
            </a:extLst>
          </p:cNvPr>
          <p:cNvCxnSpPr>
            <a:cxnSpLocks/>
            <a:stCxn id="45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>
            <a:extLst>
              <a:ext uri="{FF2B5EF4-FFF2-40B4-BE49-F238E27FC236}">
                <a16:creationId xmlns:a16="http://schemas.microsoft.com/office/drawing/2014/main" id="{4F480C6E-71A7-4678-81BB-1DC68D3FDB8E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>
            <a:extLst>
              <a:ext uri="{FF2B5EF4-FFF2-40B4-BE49-F238E27FC236}">
                <a16:creationId xmlns:a16="http://schemas.microsoft.com/office/drawing/2014/main" id="{0067E4B6-34C9-4D8F-AA5D-A683148FB4E8}"/>
              </a:ext>
            </a:extLst>
          </p:cNvPr>
          <p:cNvCxnSpPr>
            <a:cxnSpLocks/>
            <a:endCxn id="35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a 56">
            <a:extLst>
              <a:ext uri="{FF2B5EF4-FFF2-40B4-BE49-F238E27FC236}">
                <a16:creationId xmlns:a16="http://schemas.microsoft.com/office/drawing/2014/main" id="{AFCB47F1-D44F-4C0D-BD02-FC5FC167BD8A}"/>
              </a:ext>
            </a:extLst>
          </p:cNvPr>
          <p:cNvSpPr/>
          <p:nvPr/>
        </p:nvSpPr>
        <p:spPr>
          <a:xfrm>
            <a:off x="1392343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8" name="TekstniOkvir 57">
            <a:extLst>
              <a:ext uri="{FF2B5EF4-FFF2-40B4-BE49-F238E27FC236}">
                <a16:creationId xmlns:a16="http://schemas.microsoft.com/office/drawing/2014/main" id="{C9E762F9-3495-410F-94E1-6D70A0C80177}"/>
              </a:ext>
            </a:extLst>
          </p:cNvPr>
          <p:cNvSpPr txBox="1"/>
          <p:nvPr/>
        </p:nvSpPr>
        <p:spPr>
          <a:xfrm>
            <a:off x="2947284" y="6405942"/>
            <a:ext cx="2802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IZABRANA METODA | I. SLOJ STACKING-A</a:t>
            </a:r>
          </a:p>
          <a:p>
            <a:endParaRPr lang="hr-HR" sz="1050" dirty="0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B51DA5FA-9A32-4453-9514-AEFDD72D87B2}"/>
              </a:ext>
            </a:extLst>
          </p:cNvPr>
          <p:cNvSpPr/>
          <p:nvPr/>
        </p:nvSpPr>
        <p:spPr>
          <a:xfrm>
            <a:off x="644850" y="3047857"/>
            <a:ext cx="2653336" cy="110669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18C7DC21-B62D-4E64-BB6E-2776AE32FEFC}"/>
              </a:ext>
            </a:extLst>
          </p:cNvPr>
          <p:cNvSpPr/>
          <p:nvPr/>
        </p:nvSpPr>
        <p:spPr>
          <a:xfrm>
            <a:off x="3666384" y="1979194"/>
            <a:ext cx="2653336" cy="959116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E400DA78-BA6A-419A-859E-8059FA27AAE3}"/>
              </a:ext>
            </a:extLst>
          </p:cNvPr>
          <p:cNvSpPr/>
          <p:nvPr/>
        </p:nvSpPr>
        <p:spPr>
          <a:xfrm>
            <a:off x="637321" y="1979193"/>
            <a:ext cx="2653336" cy="959117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296B6CC7-D737-472C-AB0E-50F902903037}"/>
              </a:ext>
            </a:extLst>
          </p:cNvPr>
          <p:cNvSpPr/>
          <p:nvPr/>
        </p:nvSpPr>
        <p:spPr>
          <a:xfrm>
            <a:off x="521468" y="1359889"/>
            <a:ext cx="2802989" cy="363012"/>
          </a:xfrm>
          <a:prstGeom prst="roundRect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err="1"/>
              <a:t>Tree-based</a:t>
            </a:r>
            <a:r>
              <a:rPr lang="hr-HR" sz="2000" dirty="0"/>
              <a:t> metode</a:t>
            </a: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C39ADBA7-2F6C-4A41-B373-BCFAD4A0BFE2}"/>
              </a:ext>
            </a:extLst>
          </p:cNvPr>
          <p:cNvSpPr/>
          <p:nvPr/>
        </p:nvSpPr>
        <p:spPr>
          <a:xfrm>
            <a:off x="419994" y="1270068"/>
            <a:ext cx="217327" cy="217327"/>
          </a:xfrm>
          <a:prstGeom prst="ellipse">
            <a:avLst/>
          </a:prstGeom>
          <a:solidFill>
            <a:srgbClr val="B4D7FE"/>
          </a:solidFill>
          <a:ln>
            <a:solidFill>
              <a:srgbClr val="103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" name="Grafika 26" descr="Ruka koja pokazuje  ">
            <a:extLst>
              <a:ext uri="{FF2B5EF4-FFF2-40B4-BE49-F238E27FC236}">
                <a16:creationId xmlns:a16="http://schemas.microsoft.com/office/drawing/2014/main" id="{78806850-A99E-4BCD-9C68-DD3A148EA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523" y="1272383"/>
            <a:ext cx="209798" cy="209798"/>
          </a:xfrm>
          <a:prstGeom prst="rect">
            <a:avLst/>
          </a:prstGeom>
        </p:spPr>
      </p:pic>
      <p:sp>
        <p:nvSpPr>
          <p:cNvPr id="28" name="Strelica: peterokut 27">
            <a:extLst>
              <a:ext uri="{FF2B5EF4-FFF2-40B4-BE49-F238E27FC236}">
                <a16:creationId xmlns:a16="http://schemas.microsoft.com/office/drawing/2014/main" id="{A3099226-6F83-46C0-99F1-F0340AF4C09C}"/>
              </a:ext>
            </a:extLst>
          </p:cNvPr>
          <p:cNvSpPr/>
          <p:nvPr/>
        </p:nvSpPr>
        <p:spPr>
          <a:xfrm>
            <a:off x="482137" y="1972247"/>
            <a:ext cx="195198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Random</a:t>
            </a:r>
            <a:r>
              <a:rPr lang="hr-HR" sz="1600" dirty="0"/>
              <a:t> </a:t>
            </a:r>
            <a:r>
              <a:rPr lang="hr-HR" sz="1600" dirty="0" err="1"/>
              <a:t>forest</a:t>
            </a:r>
            <a:endParaRPr lang="hr-HR" sz="1600" dirty="0"/>
          </a:p>
        </p:txBody>
      </p:sp>
      <p:sp>
        <p:nvSpPr>
          <p:cNvPr id="29" name="Strelica: peterokut 28">
            <a:extLst>
              <a:ext uri="{FF2B5EF4-FFF2-40B4-BE49-F238E27FC236}">
                <a16:creationId xmlns:a16="http://schemas.microsoft.com/office/drawing/2014/main" id="{C78F063A-2841-474F-A320-E331F585C254}"/>
              </a:ext>
            </a:extLst>
          </p:cNvPr>
          <p:cNvSpPr/>
          <p:nvPr/>
        </p:nvSpPr>
        <p:spPr>
          <a:xfrm>
            <a:off x="3513666" y="1982695"/>
            <a:ext cx="194785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Bagging</a:t>
            </a:r>
            <a:endParaRPr lang="hr-HR" sz="1600" dirty="0"/>
          </a:p>
        </p:txBody>
      </p:sp>
      <p:sp>
        <p:nvSpPr>
          <p:cNvPr id="30" name="Strelica: peterokut 29">
            <a:extLst>
              <a:ext uri="{FF2B5EF4-FFF2-40B4-BE49-F238E27FC236}">
                <a16:creationId xmlns:a16="http://schemas.microsoft.com/office/drawing/2014/main" id="{383B08ED-8E65-46D2-A112-1D1828CC7E70}"/>
              </a:ext>
            </a:extLst>
          </p:cNvPr>
          <p:cNvSpPr/>
          <p:nvPr/>
        </p:nvSpPr>
        <p:spPr>
          <a:xfrm>
            <a:off x="488143" y="3044090"/>
            <a:ext cx="195198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GBM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B448EE7F-1A77-411D-B944-947C05FB812C}"/>
              </a:ext>
            </a:extLst>
          </p:cNvPr>
          <p:cNvSpPr txBox="1"/>
          <p:nvPr/>
        </p:nvSpPr>
        <p:spPr>
          <a:xfrm>
            <a:off x="674590" y="2280416"/>
            <a:ext cx="254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</a:t>
            </a:r>
            <a:r>
              <a:rPr lang="hr-HR" sz="1200" dirty="0" err="1"/>
              <a:t>mtry</a:t>
            </a:r>
            <a:r>
              <a:rPr lang="hr-HR" sz="1200" dirty="0"/>
              <a:t>=13, </a:t>
            </a:r>
            <a:r>
              <a:rPr lang="hr-HR" sz="1200" dirty="0" err="1"/>
              <a:t>ntree</a:t>
            </a:r>
            <a:r>
              <a:rPr lang="hr-HR" sz="1200" dirty="0"/>
              <a:t>=200, </a:t>
            </a:r>
            <a:r>
              <a:rPr lang="hr-HR" sz="1200" dirty="0" err="1"/>
              <a:t>maxnodes</a:t>
            </a:r>
            <a:r>
              <a:rPr lang="hr-HR" sz="1200" dirty="0"/>
              <a:t>=100</a:t>
            </a:r>
          </a:p>
          <a:p>
            <a:r>
              <a:rPr lang="hr-HR" sz="1200" dirty="0"/>
              <a:t>- 180 značajki </a:t>
            </a:r>
            <a:r>
              <a:rPr lang="hr-HR" sz="1200" dirty="0">
                <a:sym typeface="Wingdings" panose="05000000000000000000" pitchFamily="2" charset="2"/>
              </a:rPr>
              <a:t> </a:t>
            </a:r>
            <a:r>
              <a:rPr lang="hr-HR" sz="1200" dirty="0" err="1">
                <a:sym typeface="Wingdings" panose="05000000000000000000" pitchFamily="2" charset="2"/>
              </a:rPr>
              <a:t>variable</a:t>
            </a:r>
            <a:r>
              <a:rPr lang="hr-HR" sz="1200" dirty="0">
                <a:sym typeface="Wingdings" panose="05000000000000000000" pitchFamily="2" charset="2"/>
              </a:rPr>
              <a:t> </a:t>
            </a:r>
            <a:r>
              <a:rPr lang="hr-HR" sz="1200" dirty="0" err="1">
                <a:sym typeface="Wingdings" panose="05000000000000000000" pitchFamily="2" charset="2"/>
              </a:rPr>
              <a:t>importance</a:t>
            </a:r>
            <a:r>
              <a:rPr lang="hr-HR" sz="1200" dirty="0"/>
              <a:t> 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72.06%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C0A4E117-3069-462B-9FC4-4583ABE4BC4E}"/>
              </a:ext>
            </a:extLst>
          </p:cNvPr>
          <p:cNvSpPr txBox="1"/>
          <p:nvPr/>
        </p:nvSpPr>
        <p:spPr>
          <a:xfrm>
            <a:off x="3683926" y="2286852"/>
            <a:ext cx="189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</a:t>
            </a:r>
            <a:r>
              <a:rPr lang="hr-HR" sz="1200" dirty="0" err="1"/>
              <a:t>ntree</a:t>
            </a:r>
            <a:r>
              <a:rPr lang="hr-HR" sz="1200" dirty="0"/>
              <a:t>=200, </a:t>
            </a:r>
            <a:r>
              <a:rPr lang="hr-HR" sz="1200" dirty="0" err="1"/>
              <a:t>maxnodes</a:t>
            </a:r>
            <a:r>
              <a:rPr lang="hr-HR" sz="1200" dirty="0"/>
              <a:t>=20 </a:t>
            </a:r>
          </a:p>
          <a:p>
            <a:r>
              <a:rPr lang="hr-HR" sz="1200" dirty="0"/>
              <a:t>- 180 značajki </a:t>
            </a:r>
            <a:r>
              <a:rPr lang="hr-HR" sz="1200" dirty="0">
                <a:sym typeface="Wingdings" panose="05000000000000000000" pitchFamily="2" charset="2"/>
              </a:rPr>
              <a:t> po RF</a:t>
            </a:r>
            <a:endParaRPr lang="hr-HR" sz="1200" dirty="0"/>
          </a:p>
          <a:p>
            <a:r>
              <a:rPr lang="hr-HR" sz="1200" dirty="0"/>
              <a:t>- Evaluacijski set: </a:t>
            </a:r>
            <a:r>
              <a:rPr lang="hr-HR" sz="1200" b="1" dirty="0"/>
              <a:t>53.31%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0DC84A88-9855-43F2-9D75-BAA7D6AB152F}"/>
              </a:ext>
            </a:extLst>
          </p:cNvPr>
          <p:cNvSpPr txBox="1"/>
          <p:nvPr/>
        </p:nvSpPr>
        <p:spPr>
          <a:xfrm>
            <a:off x="660868" y="3339930"/>
            <a:ext cx="2963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- </a:t>
            </a:r>
            <a:r>
              <a:rPr lang="hr-HR" sz="1200" dirty="0" err="1"/>
              <a:t>n.trees</a:t>
            </a:r>
            <a:r>
              <a:rPr lang="hr-HR" sz="1200" dirty="0"/>
              <a:t>=150, </a:t>
            </a:r>
            <a:r>
              <a:rPr lang="hr-HR" sz="1200" dirty="0" err="1"/>
              <a:t>shrinkage</a:t>
            </a:r>
            <a:r>
              <a:rPr lang="hr-HR" sz="1200" dirty="0"/>
              <a:t>=0.1, </a:t>
            </a:r>
            <a:r>
              <a:rPr lang="hr-HR" sz="1200" dirty="0" err="1"/>
              <a:t>n.minobsinnnode</a:t>
            </a:r>
            <a:r>
              <a:rPr lang="hr-HR" sz="1200" dirty="0"/>
              <a:t>=50, </a:t>
            </a:r>
            <a:r>
              <a:rPr lang="hr-HR" sz="1200" dirty="0" err="1"/>
              <a:t>interaction.depth</a:t>
            </a:r>
            <a:r>
              <a:rPr lang="hr-HR" sz="1200" dirty="0"/>
              <a:t>=15</a:t>
            </a:r>
          </a:p>
          <a:p>
            <a:r>
              <a:rPr lang="hr-HR" sz="1200" dirty="0"/>
              <a:t>- 41 značajka </a:t>
            </a:r>
            <a:r>
              <a:rPr lang="hr-HR" sz="1200" dirty="0">
                <a:sym typeface="Wingdings" panose="05000000000000000000" pitchFamily="2" charset="2"/>
              </a:rPr>
              <a:t> </a:t>
            </a:r>
            <a:r>
              <a:rPr lang="hr-HR" sz="1200" dirty="0" err="1">
                <a:sym typeface="Wingdings" panose="05000000000000000000" pitchFamily="2" charset="2"/>
              </a:rPr>
              <a:t>variable</a:t>
            </a:r>
            <a:r>
              <a:rPr lang="hr-HR" sz="1200" dirty="0">
                <a:sym typeface="Wingdings" panose="05000000000000000000" pitchFamily="2" charset="2"/>
              </a:rPr>
              <a:t> influence</a:t>
            </a:r>
            <a:endParaRPr lang="hr-HR" sz="1200" dirty="0"/>
          </a:p>
          <a:p>
            <a:r>
              <a:rPr lang="hr-HR" sz="1200" dirty="0"/>
              <a:t>- Evaluacijski set: </a:t>
            </a:r>
            <a:r>
              <a:rPr lang="hr-HR" sz="1200" b="1" dirty="0"/>
              <a:t>57.31%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D9C03B7-7BCC-4FA4-B245-C8C6546E5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0" y="1284353"/>
            <a:ext cx="5699369" cy="4559495"/>
          </a:xfrm>
          <a:prstGeom prst="rect">
            <a:avLst/>
          </a:prstGeom>
        </p:spPr>
      </p:pic>
      <p:sp>
        <p:nvSpPr>
          <p:cNvPr id="40" name="Pravokutnik: zaobljeni kutovi 39">
            <a:extLst>
              <a:ext uri="{FF2B5EF4-FFF2-40B4-BE49-F238E27FC236}">
                <a16:creationId xmlns:a16="http://schemas.microsoft.com/office/drawing/2014/main" id="{D250339C-EF3E-4451-AC63-752951696DC1}"/>
              </a:ext>
            </a:extLst>
          </p:cNvPr>
          <p:cNvSpPr/>
          <p:nvPr/>
        </p:nvSpPr>
        <p:spPr>
          <a:xfrm>
            <a:off x="528997" y="4401444"/>
            <a:ext cx="2802989" cy="363012"/>
          </a:xfrm>
          <a:prstGeom prst="roundRect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Neuronske mreže</a:t>
            </a:r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178BC736-DB28-4E83-B0DD-D5FDC4A32AD3}"/>
              </a:ext>
            </a:extLst>
          </p:cNvPr>
          <p:cNvSpPr/>
          <p:nvPr/>
        </p:nvSpPr>
        <p:spPr>
          <a:xfrm>
            <a:off x="427523" y="4311623"/>
            <a:ext cx="217327" cy="217327"/>
          </a:xfrm>
          <a:prstGeom prst="ellipse">
            <a:avLst/>
          </a:prstGeom>
          <a:solidFill>
            <a:srgbClr val="B4D7FE"/>
          </a:solidFill>
          <a:ln>
            <a:solidFill>
              <a:srgbClr val="103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2" name="Grafika 41" descr="Ruka koja pokazuje  ">
            <a:extLst>
              <a:ext uri="{FF2B5EF4-FFF2-40B4-BE49-F238E27FC236}">
                <a16:creationId xmlns:a16="http://schemas.microsoft.com/office/drawing/2014/main" id="{7E63A3D5-15E5-432D-ADD2-0A19276AF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052" y="4313938"/>
            <a:ext cx="209798" cy="209798"/>
          </a:xfrm>
          <a:prstGeom prst="rect">
            <a:avLst/>
          </a:prstGeom>
        </p:spPr>
      </p:pic>
      <p:sp>
        <p:nvSpPr>
          <p:cNvPr id="59" name="Pravokutnik: zaobljeni kutovi 58">
            <a:extLst>
              <a:ext uri="{FF2B5EF4-FFF2-40B4-BE49-F238E27FC236}">
                <a16:creationId xmlns:a16="http://schemas.microsoft.com/office/drawing/2014/main" id="{F3B473C6-E316-4F62-9883-07E3D6B27F1E}"/>
              </a:ext>
            </a:extLst>
          </p:cNvPr>
          <p:cNvSpPr/>
          <p:nvPr/>
        </p:nvSpPr>
        <p:spPr>
          <a:xfrm>
            <a:off x="3678400" y="4927572"/>
            <a:ext cx="2653336" cy="79153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0" name="Pravokutnik: zaobljeni kutovi 59">
            <a:extLst>
              <a:ext uri="{FF2B5EF4-FFF2-40B4-BE49-F238E27FC236}">
                <a16:creationId xmlns:a16="http://schemas.microsoft.com/office/drawing/2014/main" id="{0DDE3EAB-2270-4BCB-A108-BD2282F06334}"/>
              </a:ext>
            </a:extLst>
          </p:cNvPr>
          <p:cNvSpPr/>
          <p:nvPr/>
        </p:nvSpPr>
        <p:spPr>
          <a:xfrm>
            <a:off x="687185" y="4952752"/>
            <a:ext cx="2653336" cy="791530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1" name="Strelica: peterokut 60">
            <a:extLst>
              <a:ext uri="{FF2B5EF4-FFF2-40B4-BE49-F238E27FC236}">
                <a16:creationId xmlns:a16="http://schemas.microsoft.com/office/drawing/2014/main" id="{8C5ABB4A-9CBC-4E30-B759-E949AC79D140}"/>
              </a:ext>
            </a:extLst>
          </p:cNvPr>
          <p:cNvSpPr/>
          <p:nvPr/>
        </p:nvSpPr>
        <p:spPr>
          <a:xfrm>
            <a:off x="532002" y="4945805"/>
            <a:ext cx="1912614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Deep</a:t>
            </a:r>
            <a:r>
              <a:rPr lang="hr-HR" sz="1600" dirty="0"/>
              <a:t> </a:t>
            </a:r>
            <a:r>
              <a:rPr lang="hr-HR" sz="1600" dirty="0" err="1"/>
              <a:t>learning</a:t>
            </a:r>
            <a:endParaRPr lang="hr-HR" sz="1600" dirty="0"/>
          </a:p>
        </p:txBody>
      </p:sp>
      <p:sp>
        <p:nvSpPr>
          <p:cNvPr id="62" name="Strelica: peterokut 61">
            <a:extLst>
              <a:ext uri="{FF2B5EF4-FFF2-40B4-BE49-F238E27FC236}">
                <a16:creationId xmlns:a16="http://schemas.microsoft.com/office/drawing/2014/main" id="{162BF037-B6BE-49AA-892A-FCE6373CFCAA}"/>
              </a:ext>
            </a:extLst>
          </p:cNvPr>
          <p:cNvSpPr/>
          <p:nvPr/>
        </p:nvSpPr>
        <p:spPr>
          <a:xfrm>
            <a:off x="3521694" y="4923805"/>
            <a:ext cx="1912614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Single-</a:t>
            </a:r>
            <a:r>
              <a:rPr lang="hr-HR" sz="1600" dirty="0" err="1"/>
              <a:t>hidden</a:t>
            </a:r>
            <a:r>
              <a:rPr lang="hr-HR" sz="1600" dirty="0"/>
              <a:t>-</a:t>
            </a:r>
            <a:r>
              <a:rPr lang="hr-HR" sz="1600" dirty="0" err="1"/>
              <a:t>layer</a:t>
            </a:r>
            <a:endParaRPr lang="hr-HR" sz="1600" dirty="0"/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989720AB-DCAD-4198-BFB0-81BDF22476F4}"/>
              </a:ext>
            </a:extLst>
          </p:cNvPr>
          <p:cNvSpPr txBox="1"/>
          <p:nvPr/>
        </p:nvSpPr>
        <p:spPr>
          <a:xfrm>
            <a:off x="724454" y="5253974"/>
            <a:ext cx="273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- 4 sloja (10 čvorova) </a:t>
            </a:r>
            <a:r>
              <a:rPr lang="hr-HR" sz="1200" dirty="0">
                <a:sym typeface="Wingdings" panose="05000000000000000000" pitchFamily="2" charset="2"/>
              </a:rPr>
              <a:t> L1 </a:t>
            </a:r>
            <a:r>
              <a:rPr lang="hr-HR" sz="1200" dirty="0" err="1">
                <a:sym typeface="Wingdings" panose="05000000000000000000" pitchFamily="2" charset="2"/>
              </a:rPr>
              <a:t>regularizacija</a:t>
            </a:r>
            <a:r>
              <a:rPr lang="hr-HR" sz="1200" dirty="0"/>
              <a:t> 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58.53%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46B71FF5-1421-47E9-8E09-1E84BF687BEC}"/>
              </a:ext>
            </a:extLst>
          </p:cNvPr>
          <p:cNvSpPr txBox="1"/>
          <p:nvPr/>
        </p:nvSpPr>
        <p:spPr>
          <a:xfrm>
            <a:off x="3694418" y="5219645"/>
            <a:ext cx="201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- 72 čvora </a:t>
            </a:r>
            <a:r>
              <a:rPr lang="hr-HR" sz="1200" dirty="0">
                <a:sym typeface="Wingdings" panose="05000000000000000000" pitchFamily="2" charset="2"/>
              </a:rPr>
              <a:t> L2 </a:t>
            </a:r>
            <a:r>
              <a:rPr lang="hr-HR" sz="1200" dirty="0" err="1">
                <a:sym typeface="Wingdings" panose="05000000000000000000" pitchFamily="2" charset="2"/>
              </a:rPr>
              <a:t>regularizacija</a:t>
            </a:r>
            <a:endParaRPr lang="hr-HR" sz="1200" dirty="0"/>
          </a:p>
          <a:p>
            <a:r>
              <a:rPr lang="hr-HR" sz="1200" dirty="0"/>
              <a:t>- Evaluacijski set: </a:t>
            </a:r>
            <a:r>
              <a:rPr lang="hr-HR" sz="1200" b="1" dirty="0"/>
              <a:t>58.09%</a:t>
            </a:r>
          </a:p>
        </p:txBody>
      </p:sp>
    </p:spTree>
    <p:extLst>
      <p:ext uri="{BB962C8B-B14F-4D97-AF65-F5344CB8AC3E}">
        <p14:creationId xmlns:p14="http://schemas.microsoft.com/office/powerpoint/2010/main" val="36037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14330-19F4-4A75-8D1E-71055A88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II . STACKING SLOJ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2302EB-E3A8-4981-8599-D0B81518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11</a:t>
            </a:fld>
            <a:endParaRPr lang="en-US"/>
          </a:p>
        </p:txBody>
      </p:sp>
      <p:sp>
        <p:nvSpPr>
          <p:cNvPr id="99" name="Strelica: peterokut 98">
            <a:extLst>
              <a:ext uri="{FF2B5EF4-FFF2-40B4-BE49-F238E27FC236}">
                <a16:creationId xmlns:a16="http://schemas.microsoft.com/office/drawing/2014/main" id="{4BB77ACB-4F28-4C23-A476-C3BCCB27BFB7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0" name="Strelica: ševron 99">
            <a:extLst>
              <a:ext uri="{FF2B5EF4-FFF2-40B4-BE49-F238E27FC236}">
                <a16:creationId xmlns:a16="http://schemas.microsoft.com/office/drawing/2014/main" id="{F6A21E1F-93C2-4AAE-B443-6F0601EE6DDE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1" name="Strelica: ševron 100">
            <a:extLst>
              <a:ext uri="{FF2B5EF4-FFF2-40B4-BE49-F238E27FC236}">
                <a16:creationId xmlns:a16="http://schemas.microsoft.com/office/drawing/2014/main" id="{9C221B6F-BC4E-4646-A9A6-E558DFB2F4FC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2" name="Strelica: ševron 101">
            <a:extLst>
              <a:ext uri="{FF2B5EF4-FFF2-40B4-BE49-F238E27FC236}">
                <a16:creationId xmlns:a16="http://schemas.microsoft.com/office/drawing/2014/main" id="{10284E8E-347E-4289-9171-51D8E47765A4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3" name="Strelica: ševron 102">
            <a:extLst>
              <a:ext uri="{FF2B5EF4-FFF2-40B4-BE49-F238E27FC236}">
                <a16:creationId xmlns:a16="http://schemas.microsoft.com/office/drawing/2014/main" id="{73885EB1-612B-4B63-847B-5EA889C19862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04" name="Ravni poveznik 103">
            <a:extLst>
              <a:ext uri="{FF2B5EF4-FFF2-40B4-BE49-F238E27FC236}">
                <a16:creationId xmlns:a16="http://schemas.microsoft.com/office/drawing/2014/main" id="{4CD7B821-E7DB-4EF8-91ED-B452476E5DB8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ni poveznik 104">
            <a:extLst>
              <a:ext uri="{FF2B5EF4-FFF2-40B4-BE49-F238E27FC236}">
                <a16:creationId xmlns:a16="http://schemas.microsoft.com/office/drawing/2014/main" id="{4101C782-1C72-4D0C-8C0B-A136FDA8DA23}"/>
              </a:ext>
            </a:extLst>
          </p:cNvPr>
          <p:cNvCxnSpPr>
            <a:cxnSpLocks/>
            <a:stCxn id="99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vni poveznik 105">
            <a:extLst>
              <a:ext uri="{FF2B5EF4-FFF2-40B4-BE49-F238E27FC236}">
                <a16:creationId xmlns:a16="http://schemas.microsoft.com/office/drawing/2014/main" id="{690929CD-6946-4624-A2AA-366A6FC5515B}"/>
              </a:ext>
            </a:extLst>
          </p:cNvPr>
          <p:cNvCxnSpPr>
            <a:cxnSpLocks/>
            <a:stCxn id="100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vni poveznik 106">
            <a:extLst>
              <a:ext uri="{FF2B5EF4-FFF2-40B4-BE49-F238E27FC236}">
                <a16:creationId xmlns:a16="http://schemas.microsoft.com/office/drawing/2014/main" id="{C89549C6-3BE5-45A5-BFF9-12C014CC1266}"/>
              </a:ext>
            </a:extLst>
          </p:cNvPr>
          <p:cNvCxnSpPr>
            <a:cxnSpLocks/>
            <a:endCxn id="100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avni poveznik 107">
            <a:extLst>
              <a:ext uri="{FF2B5EF4-FFF2-40B4-BE49-F238E27FC236}">
                <a16:creationId xmlns:a16="http://schemas.microsoft.com/office/drawing/2014/main" id="{111F09B9-5771-4B8C-B669-5BDCFF3CC1AD}"/>
              </a:ext>
            </a:extLst>
          </p:cNvPr>
          <p:cNvCxnSpPr>
            <a:cxnSpLocks/>
            <a:stCxn id="101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ni poveznik 108">
            <a:extLst>
              <a:ext uri="{FF2B5EF4-FFF2-40B4-BE49-F238E27FC236}">
                <a16:creationId xmlns:a16="http://schemas.microsoft.com/office/drawing/2014/main" id="{9FC51AC7-2FAB-495C-BE08-8A0CE0DA7416}"/>
              </a:ext>
            </a:extLst>
          </p:cNvPr>
          <p:cNvCxnSpPr>
            <a:cxnSpLocks/>
            <a:endCxn id="101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vni poveznik 110">
            <a:extLst>
              <a:ext uri="{FF2B5EF4-FFF2-40B4-BE49-F238E27FC236}">
                <a16:creationId xmlns:a16="http://schemas.microsoft.com/office/drawing/2014/main" id="{9B8EE055-32FF-4294-A14F-5374D5A2D1A0}"/>
              </a:ext>
            </a:extLst>
          </p:cNvPr>
          <p:cNvCxnSpPr>
            <a:cxnSpLocks/>
            <a:stCxn id="102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vni poveznik 111">
            <a:extLst>
              <a:ext uri="{FF2B5EF4-FFF2-40B4-BE49-F238E27FC236}">
                <a16:creationId xmlns:a16="http://schemas.microsoft.com/office/drawing/2014/main" id="{0EA8B85D-4B63-4D26-8D24-A1B64B66C3C1}"/>
              </a:ext>
            </a:extLst>
          </p:cNvPr>
          <p:cNvCxnSpPr>
            <a:cxnSpLocks/>
            <a:endCxn id="102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ni poveznik 112">
            <a:extLst>
              <a:ext uri="{FF2B5EF4-FFF2-40B4-BE49-F238E27FC236}">
                <a16:creationId xmlns:a16="http://schemas.microsoft.com/office/drawing/2014/main" id="{0D983582-84DE-4D45-BC67-36CF97FB09CB}"/>
              </a:ext>
            </a:extLst>
          </p:cNvPr>
          <p:cNvCxnSpPr>
            <a:cxnSpLocks/>
            <a:stCxn id="103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113">
            <a:extLst>
              <a:ext uri="{FF2B5EF4-FFF2-40B4-BE49-F238E27FC236}">
                <a16:creationId xmlns:a16="http://schemas.microsoft.com/office/drawing/2014/main" id="{D3D68509-E34C-41CA-874A-BD2AE7F81AB4}"/>
              </a:ext>
            </a:extLst>
          </p:cNvPr>
          <p:cNvCxnSpPr>
            <a:cxnSpLocks/>
            <a:endCxn id="103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vni poveznik 114">
            <a:extLst>
              <a:ext uri="{FF2B5EF4-FFF2-40B4-BE49-F238E27FC236}">
                <a16:creationId xmlns:a16="http://schemas.microsoft.com/office/drawing/2014/main" id="{F55C7B38-DBE3-436F-A9C5-234AD265E31E}"/>
              </a:ext>
            </a:extLst>
          </p:cNvPr>
          <p:cNvCxnSpPr>
            <a:cxnSpLocks/>
            <a:endCxn id="99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ipsa 115">
            <a:extLst>
              <a:ext uri="{FF2B5EF4-FFF2-40B4-BE49-F238E27FC236}">
                <a16:creationId xmlns:a16="http://schemas.microsoft.com/office/drawing/2014/main" id="{A7D95050-E009-44DE-9DBA-FCD08208166E}"/>
              </a:ext>
            </a:extLst>
          </p:cNvPr>
          <p:cNvSpPr/>
          <p:nvPr/>
        </p:nvSpPr>
        <p:spPr>
          <a:xfrm>
            <a:off x="1392343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7" name="TekstniOkvir 116">
            <a:extLst>
              <a:ext uri="{FF2B5EF4-FFF2-40B4-BE49-F238E27FC236}">
                <a16:creationId xmlns:a16="http://schemas.microsoft.com/office/drawing/2014/main" id="{CD4D967F-A967-45E8-B771-0958359B4FA0}"/>
              </a:ext>
            </a:extLst>
          </p:cNvPr>
          <p:cNvSpPr txBox="1"/>
          <p:nvPr/>
        </p:nvSpPr>
        <p:spPr>
          <a:xfrm>
            <a:off x="2947284" y="6405942"/>
            <a:ext cx="2802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IZABRANA METODA | II. SLOJ STACKING-A</a:t>
            </a:r>
          </a:p>
          <a:p>
            <a:endParaRPr lang="hr-HR" sz="105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D312B60-75AB-4038-865F-6546D3B46569}"/>
              </a:ext>
            </a:extLst>
          </p:cNvPr>
          <p:cNvSpPr txBox="1"/>
          <p:nvPr/>
        </p:nvSpPr>
        <p:spPr>
          <a:xfrm>
            <a:off x="1035480" y="1163300"/>
            <a:ext cx="10057899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Korištene po jedna </a:t>
            </a:r>
            <a:r>
              <a:rPr lang="hr-HR" sz="1600" b="1" dirty="0"/>
              <a:t>linearna</a:t>
            </a:r>
            <a:r>
              <a:rPr lang="hr-HR" sz="1600" dirty="0"/>
              <a:t> i </a:t>
            </a:r>
            <a:r>
              <a:rPr lang="hr-HR" sz="1600" b="1" dirty="0" err="1"/>
              <a:t>tree-based</a:t>
            </a:r>
            <a:r>
              <a:rPr lang="hr-HR" sz="1600" dirty="0"/>
              <a:t> metoda i jedna </a:t>
            </a:r>
            <a:r>
              <a:rPr lang="hr-HR" sz="1600" b="1" dirty="0"/>
              <a:t>neuronska mreža</a:t>
            </a:r>
            <a:r>
              <a:rPr lang="hr-HR" sz="1600" dirty="0"/>
              <a:t>.</a:t>
            </a:r>
            <a:endParaRPr lang="hr-HR" sz="1600" b="1" dirty="0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10F8F170-E81A-43C6-A8A6-423EE8BD11E9}"/>
              </a:ext>
            </a:extLst>
          </p:cNvPr>
          <p:cNvSpPr/>
          <p:nvPr/>
        </p:nvSpPr>
        <p:spPr>
          <a:xfrm>
            <a:off x="8114366" y="2295632"/>
            <a:ext cx="2653336" cy="1456753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40905BC4-7D36-4510-9834-44ED5034CC19}"/>
              </a:ext>
            </a:extLst>
          </p:cNvPr>
          <p:cNvSpPr/>
          <p:nvPr/>
        </p:nvSpPr>
        <p:spPr>
          <a:xfrm>
            <a:off x="4638017" y="2291865"/>
            <a:ext cx="2653336" cy="1449806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C62E59ED-8771-4EA5-BB6C-C43EB39A7034}"/>
              </a:ext>
            </a:extLst>
          </p:cNvPr>
          <p:cNvSpPr/>
          <p:nvPr/>
        </p:nvSpPr>
        <p:spPr>
          <a:xfrm>
            <a:off x="1105673" y="2302578"/>
            <a:ext cx="2653336" cy="1449807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Strelica: peterokut 25">
            <a:extLst>
              <a:ext uri="{FF2B5EF4-FFF2-40B4-BE49-F238E27FC236}">
                <a16:creationId xmlns:a16="http://schemas.microsoft.com/office/drawing/2014/main" id="{A9B8A34B-9066-462B-8740-BA11E3EB449A}"/>
              </a:ext>
            </a:extLst>
          </p:cNvPr>
          <p:cNvSpPr/>
          <p:nvPr/>
        </p:nvSpPr>
        <p:spPr>
          <a:xfrm>
            <a:off x="950489" y="2295632"/>
            <a:ext cx="195198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Logit</a:t>
            </a:r>
            <a:endParaRPr lang="hr-HR" sz="1600" dirty="0"/>
          </a:p>
        </p:txBody>
      </p:sp>
      <p:sp>
        <p:nvSpPr>
          <p:cNvPr id="27" name="Strelica: peterokut 26">
            <a:extLst>
              <a:ext uri="{FF2B5EF4-FFF2-40B4-BE49-F238E27FC236}">
                <a16:creationId xmlns:a16="http://schemas.microsoft.com/office/drawing/2014/main" id="{8E2F3959-46F0-46CA-AAD7-CA170FF6AF0F}"/>
              </a:ext>
            </a:extLst>
          </p:cNvPr>
          <p:cNvSpPr/>
          <p:nvPr/>
        </p:nvSpPr>
        <p:spPr>
          <a:xfrm>
            <a:off x="4485299" y="2295366"/>
            <a:ext cx="194785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Random</a:t>
            </a:r>
            <a:r>
              <a:rPr lang="hr-HR" sz="1600" dirty="0"/>
              <a:t> </a:t>
            </a:r>
            <a:r>
              <a:rPr lang="hr-HR" sz="1600" dirty="0" err="1"/>
              <a:t>forest</a:t>
            </a:r>
            <a:endParaRPr lang="hr-HR" sz="1600" dirty="0"/>
          </a:p>
        </p:txBody>
      </p:sp>
      <p:sp>
        <p:nvSpPr>
          <p:cNvPr id="28" name="Strelica: peterokut 27">
            <a:extLst>
              <a:ext uri="{FF2B5EF4-FFF2-40B4-BE49-F238E27FC236}">
                <a16:creationId xmlns:a16="http://schemas.microsoft.com/office/drawing/2014/main" id="{0D487B15-4B80-492E-B8C0-CA02AAB1DEC3}"/>
              </a:ext>
            </a:extLst>
          </p:cNvPr>
          <p:cNvSpPr/>
          <p:nvPr/>
        </p:nvSpPr>
        <p:spPr>
          <a:xfrm>
            <a:off x="7957659" y="2291865"/>
            <a:ext cx="1951985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Deep</a:t>
            </a:r>
            <a:r>
              <a:rPr lang="hr-HR" sz="1600" dirty="0"/>
              <a:t> </a:t>
            </a:r>
            <a:r>
              <a:rPr lang="hr-HR" sz="1600" dirty="0" err="1"/>
              <a:t>learning</a:t>
            </a:r>
            <a:r>
              <a:rPr lang="hr-HR" sz="1600" dirty="0"/>
              <a:t> </a:t>
            </a:r>
            <a:r>
              <a:rPr lang="hr-HR" sz="1600" dirty="0" err="1"/>
              <a:t>Keras</a:t>
            </a:r>
            <a:endParaRPr lang="hr-HR" sz="1600" dirty="0"/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BBA762EF-1AC3-4C0D-84A4-6C91207A0CA7}"/>
              </a:ext>
            </a:extLst>
          </p:cNvPr>
          <p:cNvSpPr txBox="1"/>
          <p:nvPr/>
        </p:nvSpPr>
        <p:spPr>
          <a:xfrm>
            <a:off x="1142942" y="2603801"/>
            <a:ext cx="224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- Evaluacijski set: </a:t>
            </a:r>
            <a:r>
              <a:rPr lang="hr-HR" sz="1600" b="1" dirty="0"/>
              <a:t>78.05%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F9B2CC34-AE23-4BB2-A4F9-50126FDAC452}"/>
              </a:ext>
            </a:extLst>
          </p:cNvPr>
          <p:cNvSpPr txBox="1"/>
          <p:nvPr/>
        </p:nvSpPr>
        <p:spPr>
          <a:xfrm>
            <a:off x="4655559" y="2599523"/>
            <a:ext cx="224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- </a:t>
            </a:r>
            <a:r>
              <a:rPr lang="hr-HR" sz="1600" dirty="0" err="1"/>
              <a:t>mtry</a:t>
            </a:r>
            <a:r>
              <a:rPr lang="hr-HR" sz="1600" dirty="0"/>
              <a:t>=3, </a:t>
            </a:r>
            <a:r>
              <a:rPr lang="hr-HR" sz="1600" dirty="0" err="1"/>
              <a:t>ntree</a:t>
            </a:r>
            <a:r>
              <a:rPr lang="hr-HR" sz="1600" dirty="0"/>
              <a:t>=50,</a:t>
            </a:r>
          </a:p>
          <a:p>
            <a:r>
              <a:rPr lang="hr-HR" sz="1600" dirty="0"/>
              <a:t>- Evaluacijski set: </a:t>
            </a:r>
            <a:r>
              <a:rPr lang="hr-HR" sz="1600" b="1" dirty="0"/>
              <a:t>75.74%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212328F6-2350-4DD6-97A4-CE0322194A12}"/>
              </a:ext>
            </a:extLst>
          </p:cNvPr>
          <p:cNvSpPr txBox="1"/>
          <p:nvPr/>
        </p:nvSpPr>
        <p:spPr>
          <a:xfrm>
            <a:off x="8130384" y="2587705"/>
            <a:ext cx="267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- 4 sloja (24 čvora), L1 </a:t>
            </a:r>
            <a:r>
              <a:rPr lang="hr-HR" sz="1600" dirty="0" err="1"/>
              <a:t>regularizacija</a:t>
            </a:r>
            <a:endParaRPr lang="hr-HR" sz="1600" dirty="0"/>
          </a:p>
          <a:p>
            <a:r>
              <a:rPr lang="hr-HR" sz="1600" dirty="0"/>
              <a:t>- Evaluacijski set: </a:t>
            </a:r>
            <a:r>
              <a:rPr lang="hr-HR" sz="1600" b="1" dirty="0"/>
              <a:t>77.59%</a:t>
            </a:r>
          </a:p>
        </p:txBody>
      </p:sp>
    </p:spTree>
    <p:extLst>
      <p:ext uri="{BB962C8B-B14F-4D97-AF65-F5344CB8AC3E}">
        <p14:creationId xmlns:p14="http://schemas.microsoft.com/office/powerpoint/2010/main" val="116340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B0C929-AACD-4BDB-88A8-5CC2263D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1247408" cy="804157"/>
          </a:xfrm>
        </p:spPr>
        <p:txBody>
          <a:bodyPr>
            <a:normAutofit fontScale="90000"/>
          </a:bodyPr>
          <a:lstStyle/>
          <a:p>
            <a:r>
              <a:rPr lang="hr-HR" dirty="0"/>
              <a:t>REZULTATI – VEĆINSKO GLASANJE (KONAČNI MODEL)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05D5F8-0445-4DAD-840C-ED38FA56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12</a:t>
            </a:fld>
            <a:endParaRPr lang="en-US"/>
          </a:p>
        </p:txBody>
      </p:sp>
      <p:sp>
        <p:nvSpPr>
          <p:cNvPr id="65" name="Strelica: peterokut 64">
            <a:extLst>
              <a:ext uri="{FF2B5EF4-FFF2-40B4-BE49-F238E27FC236}">
                <a16:creationId xmlns:a16="http://schemas.microsoft.com/office/drawing/2014/main" id="{7245F307-D0EA-4A51-93D0-DD865843B7A5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6" name="Strelica: ševron 65">
            <a:extLst>
              <a:ext uri="{FF2B5EF4-FFF2-40B4-BE49-F238E27FC236}">
                <a16:creationId xmlns:a16="http://schemas.microsoft.com/office/drawing/2014/main" id="{BC6836B1-F2B4-4C05-A1E3-544AB45B852C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7" name="Strelica: ševron 66">
            <a:extLst>
              <a:ext uri="{FF2B5EF4-FFF2-40B4-BE49-F238E27FC236}">
                <a16:creationId xmlns:a16="http://schemas.microsoft.com/office/drawing/2014/main" id="{8137EE81-025C-4038-9A15-7DA0BE9D1B0F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9" name="Strelica: ševron 78">
            <a:extLst>
              <a:ext uri="{FF2B5EF4-FFF2-40B4-BE49-F238E27FC236}">
                <a16:creationId xmlns:a16="http://schemas.microsoft.com/office/drawing/2014/main" id="{B7A12CA7-4B50-49CD-B19E-0BFBD997785D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rgbClr val="097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0" name="Strelica: ševron 79">
            <a:extLst>
              <a:ext uri="{FF2B5EF4-FFF2-40B4-BE49-F238E27FC236}">
                <a16:creationId xmlns:a16="http://schemas.microsoft.com/office/drawing/2014/main" id="{447B640D-71C7-4BC6-A47B-EEBD3CC9D410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81" name="Ravni poveznik 80">
            <a:extLst>
              <a:ext uri="{FF2B5EF4-FFF2-40B4-BE49-F238E27FC236}">
                <a16:creationId xmlns:a16="http://schemas.microsoft.com/office/drawing/2014/main" id="{A8139E09-448D-4698-9BAA-DB153811918C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81">
            <a:extLst>
              <a:ext uri="{FF2B5EF4-FFF2-40B4-BE49-F238E27FC236}">
                <a16:creationId xmlns:a16="http://schemas.microsoft.com/office/drawing/2014/main" id="{603ED50E-DF64-40AF-AD8C-C82C930CA9D4}"/>
              </a:ext>
            </a:extLst>
          </p:cNvPr>
          <p:cNvCxnSpPr>
            <a:cxnSpLocks/>
            <a:stCxn id="65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vni poveznik 82">
            <a:extLst>
              <a:ext uri="{FF2B5EF4-FFF2-40B4-BE49-F238E27FC236}">
                <a16:creationId xmlns:a16="http://schemas.microsoft.com/office/drawing/2014/main" id="{EBF6245C-F481-4086-9EC7-538A07AC916A}"/>
              </a:ext>
            </a:extLst>
          </p:cNvPr>
          <p:cNvCxnSpPr>
            <a:cxnSpLocks/>
            <a:stCxn id="66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ni poveznik 83">
            <a:extLst>
              <a:ext uri="{FF2B5EF4-FFF2-40B4-BE49-F238E27FC236}">
                <a16:creationId xmlns:a16="http://schemas.microsoft.com/office/drawing/2014/main" id="{52048D75-16FA-4AD6-89DE-62CF67381D0A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ni poveznik 84">
            <a:extLst>
              <a:ext uri="{FF2B5EF4-FFF2-40B4-BE49-F238E27FC236}">
                <a16:creationId xmlns:a16="http://schemas.microsoft.com/office/drawing/2014/main" id="{DCA90DC2-2C6B-4FCB-ADB6-9B20A982945B}"/>
              </a:ext>
            </a:extLst>
          </p:cNvPr>
          <p:cNvCxnSpPr>
            <a:cxnSpLocks/>
            <a:stCxn id="67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85">
            <a:extLst>
              <a:ext uri="{FF2B5EF4-FFF2-40B4-BE49-F238E27FC236}">
                <a16:creationId xmlns:a16="http://schemas.microsoft.com/office/drawing/2014/main" id="{482AEC5F-9E0E-4E4E-A7CD-BEECAD6CFDB2}"/>
              </a:ext>
            </a:extLst>
          </p:cNvPr>
          <p:cNvCxnSpPr>
            <a:cxnSpLocks/>
            <a:endCxn id="67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vni poveznik 86">
            <a:extLst>
              <a:ext uri="{FF2B5EF4-FFF2-40B4-BE49-F238E27FC236}">
                <a16:creationId xmlns:a16="http://schemas.microsoft.com/office/drawing/2014/main" id="{69E77E74-2664-4E42-AA6D-20EF9B3D60C5}"/>
              </a:ext>
            </a:extLst>
          </p:cNvPr>
          <p:cNvCxnSpPr>
            <a:cxnSpLocks/>
            <a:stCxn id="79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>
            <a:extLst>
              <a:ext uri="{FF2B5EF4-FFF2-40B4-BE49-F238E27FC236}">
                <a16:creationId xmlns:a16="http://schemas.microsoft.com/office/drawing/2014/main" id="{5F8FB926-D08B-43EA-B522-D5DCF7853FDF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ni poveznik 88">
            <a:extLst>
              <a:ext uri="{FF2B5EF4-FFF2-40B4-BE49-F238E27FC236}">
                <a16:creationId xmlns:a16="http://schemas.microsoft.com/office/drawing/2014/main" id="{76660517-97D3-4C80-9BA5-4D0B583084F0}"/>
              </a:ext>
            </a:extLst>
          </p:cNvPr>
          <p:cNvCxnSpPr>
            <a:cxnSpLocks/>
            <a:stCxn id="80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ni poveznik 89">
            <a:extLst>
              <a:ext uri="{FF2B5EF4-FFF2-40B4-BE49-F238E27FC236}">
                <a16:creationId xmlns:a16="http://schemas.microsoft.com/office/drawing/2014/main" id="{C9D7A1EC-7BBC-4463-A507-3260A4B6D91C}"/>
              </a:ext>
            </a:extLst>
          </p:cNvPr>
          <p:cNvCxnSpPr>
            <a:cxnSpLocks/>
            <a:endCxn id="80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ni poveznik 90">
            <a:extLst>
              <a:ext uri="{FF2B5EF4-FFF2-40B4-BE49-F238E27FC236}">
                <a16:creationId xmlns:a16="http://schemas.microsoft.com/office/drawing/2014/main" id="{4DF3769C-0FFF-4279-A985-B500BEA3C947}"/>
              </a:ext>
            </a:extLst>
          </p:cNvPr>
          <p:cNvCxnSpPr>
            <a:cxnSpLocks/>
            <a:endCxn id="65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ipsa 91">
            <a:extLst>
              <a:ext uri="{FF2B5EF4-FFF2-40B4-BE49-F238E27FC236}">
                <a16:creationId xmlns:a16="http://schemas.microsoft.com/office/drawing/2014/main" id="{1692115A-3DD0-452D-875C-E934938D967D}"/>
              </a:ext>
            </a:extLst>
          </p:cNvPr>
          <p:cNvSpPr/>
          <p:nvPr/>
        </p:nvSpPr>
        <p:spPr>
          <a:xfrm>
            <a:off x="1837384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3" name="TekstniOkvir 92">
            <a:extLst>
              <a:ext uri="{FF2B5EF4-FFF2-40B4-BE49-F238E27FC236}">
                <a16:creationId xmlns:a16="http://schemas.microsoft.com/office/drawing/2014/main" id="{7A4C365F-9FDC-4B4D-9D84-28CAC06420E1}"/>
              </a:ext>
            </a:extLst>
          </p:cNvPr>
          <p:cNvSpPr txBox="1"/>
          <p:nvPr/>
        </p:nvSpPr>
        <p:spPr>
          <a:xfrm>
            <a:off x="2947285" y="6405942"/>
            <a:ext cx="2157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REZULTATI | VEĆINSKO GLASANJE</a:t>
            </a:r>
          </a:p>
          <a:p>
            <a:endParaRPr lang="hr-HR" sz="105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F8299E5-82D7-4977-9114-475345E7747B}"/>
              </a:ext>
            </a:extLst>
          </p:cNvPr>
          <p:cNvSpPr txBox="1"/>
          <p:nvPr/>
        </p:nvSpPr>
        <p:spPr>
          <a:xfrm>
            <a:off x="924848" y="1377462"/>
            <a:ext cx="844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Većinsko glasanje nam omogućuje </a:t>
            </a:r>
            <a:r>
              <a:rPr lang="hr-HR" b="1" dirty="0"/>
              <a:t>generalniji model </a:t>
            </a:r>
            <a:r>
              <a:rPr lang="hr-HR" dirty="0"/>
              <a:t>između tri modela 2. </a:t>
            </a:r>
            <a:r>
              <a:rPr lang="hr-HR" dirty="0" err="1"/>
              <a:t>stacking</a:t>
            </a:r>
            <a:r>
              <a:rPr lang="hr-HR" dirty="0"/>
              <a:t> sloja.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1DEFA7F-FB00-42E4-A360-948162190734}"/>
              </a:ext>
            </a:extLst>
          </p:cNvPr>
          <p:cNvSpPr txBox="1"/>
          <p:nvPr/>
        </p:nvSpPr>
        <p:spPr>
          <a:xfrm>
            <a:off x="500708" y="5198779"/>
            <a:ext cx="1153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Točnost predstavljenog modela: </a:t>
            </a:r>
            <a:r>
              <a:rPr lang="hr-HR" sz="2400" b="1" dirty="0">
                <a:solidFill>
                  <a:srgbClr val="FF0000"/>
                </a:solidFill>
              </a:rPr>
              <a:t>78.25%</a:t>
            </a:r>
            <a:r>
              <a:rPr lang="hr-HR" sz="2400" dirty="0"/>
              <a:t> na </a:t>
            </a:r>
            <a:r>
              <a:rPr lang="hr-HR" sz="2400" b="1" dirty="0"/>
              <a:t>evaluacijskom setu </a:t>
            </a:r>
            <a:r>
              <a:rPr lang="hr-HR" sz="2400" dirty="0"/>
              <a:t>te </a:t>
            </a:r>
            <a:r>
              <a:rPr lang="hr-HR" sz="2400" b="1" dirty="0">
                <a:solidFill>
                  <a:srgbClr val="FF0000"/>
                </a:solidFill>
              </a:rPr>
              <a:t>78.56%</a:t>
            </a:r>
            <a:r>
              <a:rPr lang="hr-HR" sz="2400" dirty="0"/>
              <a:t> na </a:t>
            </a:r>
            <a:r>
              <a:rPr lang="hr-HR" sz="2400" b="1" dirty="0"/>
              <a:t>testnom setu</a:t>
            </a:r>
            <a:r>
              <a:rPr lang="hr-HR" sz="2400" dirty="0"/>
              <a:t>.</a:t>
            </a:r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B178A835-C0A5-486E-A3E8-2D3592F5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48833"/>
              </p:ext>
            </p:extLst>
          </p:nvPr>
        </p:nvGraphicFramePr>
        <p:xfrm>
          <a:off x="1712361" y="2336716"/>
          <a:ext cx="4306600" cy="24966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76650">
                  <a:extLst>
                    <a:ext uri="{9D8B030D-6E8A-4147-A177-3AD203B41FA5}">
                      <a16:colId xmlns:a16="http://schemas.microsoft.com/office/drawing/2014/main" val="2185904426"/>
                    </a:ext>
                  </a:extLst>
                </a:gridCol>
                <a:gridCol w="1076650">
                  <a:extLst>
                    <a:ext uri="{9D8B030D-6E8A-4147-A177-3AD203B41FA5}">
                      <a16:colId xmlns:a16="http://schemas.microsoft.com/office/drawing/2014/main" val="4210042492"/>
                    </a:ext>
                  </a:extLst>
                </a:gridCol>
                <a:gridCol w="1076650">
                  <a:extLst>
                    <a:ext uri="{9D8B030D-6E8A-4147-A177-3AD203B41FA5}">
                      <a16:colId xmlns:a16="http://schemas.microsoft.com/office/drawing/2014/main" val="2526764788"/>
                    </a:ext>
                  </a:extLst>
                </a:gridCol>
                <a:gridCol w="1076650">
                  <a:extLst>
                    <a:ext uri="{9D8B030D-6E8A-4147-A177-3AD203B41FA5}">
                      <a16:colId xmlns:a16="http://schemas.microsoft.com/office/drawing/2014/main" val="2143640121"/>
                    </a:ext>
                  </a:extLst>
                </a:gridCol>
              </a:tblGrid>
              <a:tr h="312081"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instance_id</a:t>
                      </a:r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logit</a:t>
                      </a:r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random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forest</a:t>
                      </a:r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Keras</a:t>
                      </a:r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12003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42860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45405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597913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28078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82795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4760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84902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68061"/>
                  </a:ext>
                </a:extLst>
              </a:tr>
            </a:tbl>
          </a:graphicData>
        </a:graphic>
      </p:graphicFrame>
      <p:graphicFrame>
        <p:nvGraphicFramePr>
          <p:cNvPr id="26" name="Tablica 25">
            <a:extLst>
              <a:ext uri="{FF2B5EF4-FFF2-40B4-BE49-F238E27FC236}">
                <a16:creationId xmlns:a16="http://schemas.microsoft.com/office/drawing/2014/main" id="{813292BE-678C-4079-A327-3E891041D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32822"/>
              </p:ext>
            </p:extLst>
          </p:nvPr>
        </p:nvGraphicFramePr>
        <p:xfrm>
          <a:off x="7059758" y="2332799"/>
          <a:ext cx="2153300" cy="24966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76650">
                  <a:extLst>
                    <a:ext uri="{9D8B030D-6E8A-4147-A177-3AD203B41FA5}">
                      <a16:colId xmlns:a16="http://schemas.microsoft.com/office/drawing/2014/main" val="2185904426"/>
                    </a:ext>
                  </a:extLst>
                </a:gridCol>
                <a:gridCol w="1076650">
                  <a:extLst>
                    <a:ext uri="{9D8B030D-6E8A-4147-A177-3AD203B41FA5}">
                      <a16:colId xmlns:a16="http://schemas.microsoft.com/office/drawing/2014/main" val="4210042492"/>
                    </a:ext>
                  </a:extLst>
                </a:gridCol>
              </a:tblGrid>
              <a:tr h="312081"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instance_id</a:t>
                      </a:r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dirty="0" err="1"/>
                        <a:t>majority</a:t>
                      </a:r>
                      <a:r>
                        <a:rPr lang="hr-HR" sz="1100" dirty="0"/>
                        <a:t> </a:t>
                      </a:r>
                      <a:r>
                        <a:rPr lang="hr-HR" sz="1100" dirty="0" err="1"/>
                        <a:t>vote</a:t>
                      </a:r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12003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42860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45405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597913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228078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3665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4760"/>
                  </a:ext>
                </a:extLst>
              </a:tr>
              <a:tr h="312081"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84902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1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668061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94CF602D-7AA2-4B25-9B6B-2797D1F034EC}"/>
              </a:ext>
            </a:extLst>
          </p:cNvPr>
          <p:cNvSpPr txBox="1"/>
          <p:nvPr/>
        </p:nvSpPr>
        <p:spPr>
          <a:xfrm>
            <a:off x="1712361" y="1963467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II. sloj </a:t>
            </a:r>
            <a:r>
              <a:rPr lang="hr-HR" dirty="0" err="1"/>
              <a:t>stackinga</a:t>
            </a:r>
            <a:endParaRPr lang="hr-HR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23B7B27E-04B2-4B28-9D56-90910ECB47D5}"/>
              </a:ext>
            </a:extLst>
          </p:cNvPr>
          <p:cNvSpPr txBox="1"/>
          <p:nvPr/>
        </p:nvSpPr>
        <p:spPr>
          <a:xfrm>
            <a:off x="7059758" y="1963467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Većinsko glasanje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85BC5D73-ECD4-41AD-ABE2-841882E0FE62}"/>
              </a:ext>
            </a:extLst>
          </p:cNvPr>
          <p:cNvSpPr/>
          <p:nvPr/>
        </p:nvSpPr>
        <p:spPr>
          <a:xfrm>
            <a:off x="6270172" y="3401297"/>
            <a:ext cx="633046" cy="24095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10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0E4AA-445F-463D-B70B-ECFF7163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8216F4-D7DE-46B7-8714-9C9B9D6C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13</a:t>
            </a:fld>
            <a:endParaRPr lang="en-US"/>
          </a:p>
        </p:txBody>
      </p:sp>
      <p:sp>
        <p:nvSpPr>
          <p:cNvPr id="29" name="Strelica: peterokut 28">
            <a:extLst>
              <a:ext uri="{FF2B5EF4-FFF2-40B4-BE49-F238E27FC236}">
                <a16:creationId xmlns:a16="http://schemas.microsoft.com/office/drawing/2014/main" id="{EBE2017B-D72C-41F4-9DE1-A920F5B2CAE8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Strelica: ševron 29">
            <a:extLst>
              <a:ext uri="{FF2B5EF4-FFF2-40B4-BE49-F238E27FC236}">
                <a16:creationId xmlns:a16="http://schemas.microsoft.com/office/drawing/2014/main" id="{C8562F51-2CBD-4AB4-94ED-FCEBE4E22FA8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1" name="Strelica: ševron 30">
            <a:extLst>
              <a:ext uri="{FF2B5EF4-FFF2-40B4-BE49-F238E27FC236}">
                <a16:creationId xmlns:a16="http://schemas.microsoft.com/office/drawing/2014/main" id="{6668EB7F-5C52-4372-9F62-3FB4F3371384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2" name="Strelica: ševron 31">
            <a:extLst>
              <a:ext uri="{FF2B5EF4-FFF2-40B4-BE49-F238E27FC236}">
                <a16:creationId xmlns:a16="http://schemas.microsoft.com/office/drawing/2014/main" id="{DFF11EDF-8EAB-475E-AC22-645392C411D3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rgbClr val="097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3" name="Strelica: ševron 32">
            <a:extLst>
              <a:ext uri="{FF2B5EF4-FFF2-40B4-BE49-F238E27FC236}">
                <a16:creationId xmlns:a16="http://schemas.microsoft.com/office/drawing/2014/main" id="{92538C09-8920-4D1A-B30C-991A02969BF1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rgbClr val="0D5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5B5071C5-EE3E-4619-A897-9C2D38969A0D}"/>
              </a:ext>
            </a:extLst>
          </p:cNvPr>
          <p:cNvCxnSpPr>
            <a:cxnSpLocks/>
            <a:endCxn id="29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7F006E86-EB1E-433C-890C-8EB27BBDC3EC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id="{A0E7D238-BC6D-4E7E-A2F3-D107A4FF734E}"/>
              </a:ext>
            </a:extLst>
          </p:cNvPr>
          <p:cNvCxnSpPr>
            <a:cxnSpLocks/>
            <a:stCxn id="30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id="{E06AA908-EA12-4096-A475-EF1F8BCB67F2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id="{F454F560-B63C-4019-8948-6CF6C756C744}"/>
              </a:ext>
            </a:extLst>
          </p:cNvPr>
          <p:cNvCxnSpPr>
            <a:cxnSpLocks/>
            <a:stCxn id="31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0FFE31EC-56F6-4E0B-B1FA-0394A91566FE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B4052E3B-484B-405B-BA18-DF102ACBA9E5}"/>
              </a:ext>
            </a:extLst>
          </p:cNvPr>
          <p:cNvCxnSpPr>
            <a:cxnSpLocks/>
            <a:stCxn id="32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91BDAAB7-B3D0-4B3E-BD1C-AE90AB795302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62051393-B8AB-4253-B3C0-82717806589A}"/>
              </a:ext>
            </a:extLst>
          </p:cNvPr>
          <p:cNvCxnSpPr>
            <a:cxnSpLocks/>
            <a:stCxn id="33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542F6A0A-A817-401A-B044-5C4D18B85240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FC794FB6-5159-4278-A9F5-1C4E8D3BBEDF}"/>
              </a:ext>
            </a:extLst>
          </p:cNvPr>
          <p:cNvCxnSpPr>
            <a:cxnSpLocks/>
            <a:endCxn id="29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>
            <a:extLst>
              <a:ext uri="{FF2B5EF4-FFF2-40B4-BE49-F238E27FC236}">
                <a16:creationId xmlns:a16="http://schemas.microsoft.com/office/drawing/2014/main" id="{CFA4B8E1-83D3-48BC-8EAC-E8A003BD57AB}"/>
              </a:ext>
            </a:extLst>
          </p:cNvPr>
          <p:cNvSpPr/>
          <p:nvPr/>
        </p:nvSpPr>
        <p:spPr>
          <a:xfrm>
            <a:off x="2310638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2AF48777-D49C-415D-8025-74438D38A9EA}"/>
              </a:ext>
            </a:extLst>
          </p:cNvPr>
          <p:cNvSpPr txBox="1"/>
          <p:nvPr/>
        </p:nvSpPr>
        <p:spPr>
          <a:xfrm>
            <a:off x="2947285" y="6405942"/>
            <a:ext cx="21579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ZAKLJUČAK</a:t>
            </a:r>
          </a:p>
          <a:p>
            <a:endParaRPr lang="hr-HR" sz="105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C01336C-FFC7-466A-96E1-7ED53DC61545}"/>
              </a:ext>
            </a:extLst>
          </p:cNvPr>
          <p:cNvSpPr/>
          <p:nvPr/>
        </p:nvSpPr>
        <p:spPr>
          <a:xfrm>
            <a:off x="938771" y="1250223"/>
            <a:ext cx="9330644" cy="797812"/>
          </a:xfrm>
          <a:prstGeom prst="rect">
            <a:avLst/>
          </a:prstGeom>
          <a:solidFill>
            <a:schemeClr val="bg1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>
                <a:solidFill>
                  <a:schemeClr val="tx1"/>
                </a:solidFill>
              </a:rPr>
              <a:t>U rješenju je razvijen uspješan model za predviđanje prijevremenog raskida </a:t>
            </a:r>
            <a:r>
              <a:rPr lang="hr-HR" sz="2400" b="1" dirty="0" err="1">
                <a:solidFill>
                  <a:schemeClr val="tx1"/>
                </a:solidFill>
              </a:rPr>
              <a:t>oročenja</a:t>
            </a:r>
            <a:r>
              <a:rPr lang="hr-HR" sz="2400" b="1" dirty="0">
                <a:solidFill>
                  <a:schemeClr val="tx1"/>
                </a:solidFill>
              </a:rPr>
              <a:t> depozita ili isplate kredita (&gt;78% točnosti).</a:t>
            </a:r>
          </a:p>
        </p:txBody>
      </p:sp>
      <p:sp>
        <p:nvSpPr>
          <p:cNvPr id="8" name="Strelica: peterokut 7">
            <a:extLst>
              <a:ext uri="{FF2B5EF4-FFF2-40B4-BE49-F238E27FC236}">
                <a16:creationId xmlns:a16="http://schemas.microsoft.com/office/drawing/2014/main" id="{E6C8EBFF-4BA9-44AC-B378-53209E7B9E85}"/>
              </a:ext>
            </a:extLst>
          </p:cNvPr>
          <p:cNvSpPr/>
          <p:nvPr/>
        </p:nvSpPr>
        <p:spPr>
          <a:xfrm>
            <a:off x="938771" y="3316062"/>
            <a:ext cx="2314720" cy="484632"/>
          </a:xfrm>
          <a:prstGeom prst="homePlate">
            <a:avLst/>
          </a:prstGeom>
          <a:solidFill>
            <a:srgbClr val="097CF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FUTURE WORK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25B5EC8-0D8F-4F67-995D-090915C27EB0}"/>
              </a:ext>
            </a:extLst>
          </p:cNvPr>
          <p:cNvSpPr txBox="1"/>
          <p:nvPr/>
        </p:nvSpPr>
        <p:spPr>
          <a:xfrm>
            <a:off x="1377726" y="3955654"/>
            <a:ext cx="5036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Još veća raznolikost značajki (posebice </a:t>
            </a:r>
            <a:r>
              <a:rPr lang="hr-HR" dirty="0" err="1"/>
              <a:t>encoding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Bolja parametrizacija modela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Korištenje podataka „iz budućnosti”?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34339209-2477-439B-9B4A-F9B28C5E8F1B}"/>
              </a:ext>
            </a:extLst>
          </p:cNvPr>
          <p:cNvSpPr txBox="1"/>
          <p:nvPr/>
        </p:nvSpPr>
        <p:spPr>
          <a:xfrm>
            <a:off x="1170613" y="2101445"/>
            <a:ext cx="715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Ideja raznolikosti se pokazala uspješnim pristupom u rješavanju zadatka</a:t>
            </a:r>
          </a:p>
        </p:txBody>
      </p:sp>
    </p:spTree>
    <p:extLst>
      <p:ext uri="{BB962C8B-B14F-4D97-AF65-F5344CB8AC3E}">
        <p14:creationId xmlns:p14="http://schemas.microsoft.com/office/powerpoint/2010/main" val="286083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AF40B3-6045-470C-9D87-002B6513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14</a:t>
            </a:fld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B9B5A7A-900D-4955-8FD2-BCAF5E6DED4B}"/>
              </a:ext>
            </a:extLst>
          </p:cNvPr>
          <p:cNvSpPr txBox="1"/>
          <p:nvPr/>
        </p:nvSpPr>
        <p:spPr>
          <a:xfrm>
            <a:off x="2078966" y="1708029"/>
            <a:ext cx="4502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rgbClr val="2F5597"/>
                </a:solidFill>
              </a:rPr>
              <a:t>HVALA NA PAŽNJI!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3D02E9A-DBF2-4DB2-A640-1C57B5EA09FD}"/>
              </a:ext>
            </a:extLst>
          </p:cNvPr>
          <p:cNvSpPr txBox="1"/>
          <p:nvPr/>
        </p:nvSpPr>
        <p:spPr>
          <a:xfrm>
            <a:off x="2378316" y="2092749"/>
            <a:ext cx="37176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3800" b="1" dirty="0">
                <a:solidFill>
                  <a:srgbClr val="2F5597"/>
                </a:solidFill>
              </a:rPr>
              <a:t>Q&amp;A</a:t>
            </a:r>
          </a:p>
        </p:txBody>
      </p:sp>
      <p:pic>
        <p:nvPicPr>
          <p:cNvPr id="1026" name="Picture 2" descr="Slikovni rezultat za questionmark png">
            <a:extLst>
              <a:ext uri="{FF2B5EF4-FFF2-40B4-BE49-F238E27FC236}">
                <a16:creationId xmlns:a16="http://schemas.microsoft.com/office/drawing/2014/main" id="{24BE3826-4BF9-413A-B20E-C10FDF0E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2F559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513">
            <a:off x="4285227" y="-7775"/>
            <a:ext cx="7976942" cy="79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elica: peterokut 3">
            <a:extLst>
              <a:ext uri="{FF2B5EF4-FFF2-40B4-BE49-F238E27FC236}">
                <a16:creationId xmlns:a16="http://schemas.microsoft.com/office/drawing/2014/main" id="{8587EE5B-54F2-4732-ABB4-70135036D4FA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Strelica: ševron 4">
            <a:extLst>
              <a:ext uri="{FF2B5EF4-FFF2-40B4-BE49-F238E27FC236}">
                <a16:creationId xmlns:a16="http://schemas.microsoft.com/office/drawing/2014/main" id="{DEEE2390-88CF-41A3-89A8-4EF5AAE490DA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Strelica: ševron 5">
            <a:extLst>
              <a:ext uri="{FF2B5EF4-FFF2-40B4-BE49-F238E27FC236}">
                <a16:creationId xmlns:a16="http://schemas.microsoft.com/office/drawing/2014/main" id="{1D02CFE8-6880-4A57-9064-1E2DEC10A18E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756E5400-75F6-4A2D-ABCE-31CC4DB7D90C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Strelica: ševron 7">
            <a:extLst>
              <a:ext uri="{FF2B5EF4-FFF2-40B4-BE49-F238E27FC236}">
                <a16:creationId xmlns:a16="http://schemas.microsoft.com/office/drawing/2014/main" id="{9B6DB946-3A6F-42EE-9B14-9BA0E6654FE9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A03A016-170A-4567-B4D5-7F7F3F5C895C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DDC4175C-838B-4569-9CDC-5FF86947D6C6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AB1BE22B-8FEC-4891-8165-A3446C10E74F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6D1DC5BD-7250-4F42-A1D6-2D42207E7203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3B8108FE-ABD0-446F-A1BB-68CC7E6A2A22}"/>
              </a:ext>
            </a:extLst>
          </p:cNvPr>
          <p:cNvCxnSpPr>
            <a:cxnSpLocks/>
            <a:stCxn id="6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38909DE2-228A-4E87-AAB2-06719462B40D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BF46A0ED-3741-4C5F-B40E-54C0C8919242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0E2387BF-DBBE-4D37-84AF-2CE7B0BCB95A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id="{AC888B53-02B3-4AB7-B278-9A3A1CEBDD64}"/>
              </a:ext>
            </a:extLst>
          </p:cNvPr>
          <p:cNvCxnSpPr>
            <a:cxnSpLocks/>
            <a:stCxn id="8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D8D4CE57-0B77-47ED-B6D1-2EE411396A62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5C376AC8-1B01-4949-95EB-598440A53790}"/>
              </a:ext>
            </a:extLst>
          </p:cNvPr>
          <p:cNvCxnSpPr>
            <a:cxnSpLocks/>
            <a:endCxn id="4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BD35724D-5226-4BF0-9C35-170821047B3C}"/>
              </a:ext>
            </a:extLst>
          </p:cNvPr>
          <p:cNvSpPr/>
          <p:nvPr/>
        </p:nvSpPr>
        <p:spPr>
          <a:xfrm>
            <a:off x="39930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44FFD444-F159-43AE-A64A-2F005BECEF1B}"/>
              </a:ext>
            </a:extLst>
          </p:cNvPr>
          <p:cNvSpPr txBox="1"/>
          <p:nvPr/>
        </p:nvSpPr>
        <p:spPr>
          <a:xfrm>
            <a:off x="2947284" y="6405942"/>
            <a:ext cx="8723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MOTIVACIJA</a:t>
            </a:r>
          </a:p>
        </p:txBody>
      </p:sp>
      <p:sp>
        <p:nvSpPr>
          <p:cNvPr id="54" name="Naslov 53">
            <a:extLst>
              <a:ext uri="{FF2B5EF4-FFF2-40B4-BE49-F238E27FC236}">
                <a16:creationId xmlns:a16="http://schemas.microsoft.com/office/drawing/2014/main" id="{8DD6C01C-56B7-45B4-8E11-92D8D420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041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MOTIVACIJA</a:t>
            </a:r>
            <a:endParaRPr lang="hr-HR" dirty="0"/>
          </a:p>
        </p:txBody>
      </p:sp>
      <p:sp>
        <p:nvSpPr>
          <p:cNvPr id="49" name="Rezervirano mjesto broja slajda 48">
            <a:extLst>
              <a:ext uri="{FF2B5EF4-FFF2-40B4-BE49-F238E27FC236}">
                <a16:creationId xmlns:a16="http://schemas.microsoft.com/office/drawing/2014/main" id="{CF9D62F4-666D-4B47-AC67-58FD6537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hr-HR" smtClean="0"/>
              <a:t>2</a:t>
            </a:fld>
            <a:endParaRPr lang="hr-HR" dirty="0"/>
          </a:p>
        </p:txBody>
      </p:sp>
      <p:sp>
        <p:nvSpPr>
          <p:cNvPr id="41" name="Strelica: desno 40">
            <a:extLst>
              <a:ext uri="{FF2B5EF4-FFF2-40B4-BE49-F238E27FC236}">
                <a16:creationId xmlns:a16="http://schemas.microsoft.com/office/drawing/2014/main" id="{4A57281A-BD17-452A-AC81-9D8E54C0756D}"/>
              </a:ext>
            </a:extLst>
          </p:cNvPr>
          <p:cNvSpPr/>
          <p:nvPr/>
        </p:nvSpPr>
        <p:spPr>
          <a:xfrm>
            <a:off x="2019915" y="2933908"/>
            <a:ext cx="4031467" cy="735151"/>
          </a:xfrm>
          <a:prstGeom prst="rightArrow">
            <a:avLst>
              <a:gd name="adj1" fmla="val 82639"/>
              <a:gd name="adj2" fmla="val 29506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>
                <a:solidFill>
                  <a:schemeClr val="bg1"/>
                </a:solidFill>
              </a:rPr>
              <a:t>Prijevremeni raskidi ugovora utječu na poslovanje banke </a:t>
            </a:r>
            <a:r>
              <a:rPr lang="hr-HR" sz="1600" dirty="0">
                <a:solidFill>
                  <a:schemeClr val="bg1"/>
                </a:solidFill>
                <a:sym typeface="Wingdings" panose="05000000000000000000" pitchFamily="2" charset="2"/>
              </a:rPr>
              <a:t> financijski gubitci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76" name="Grafika 75" descr="Meta">
            <a:extLst>
              <a:ext uri="{FF2B5EF4-FFF2-40B4-BE49-F238E27FC236}">
                <a16:creationId xmlns:a16="http://schemas.microsoft.com/office/drawing/2014/main" id="{C029FCAD-498F-4642-A95E-9A8C9184F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7004" y="1939402"/>
            <a:ext cx="601933" cy="601933"/>
          </a:xfrm>
          <a:prstGeom prst="rect">
            <a:avLst/>
          </a:prstGeom>
        </p:spPr>
      </p:pic>
      <p:sp>
        <p:nvSpPr>
          <p:cNvPr id="77" name="Pravokutnik: zaobljeni kutovi 76">
            <a:extLst>
              <a:ext uri="{FF2B5EF4-FFF2-40B4-BE49-F238E27FC236}">
                <a16:creationId xmlns:a16="http://schemas.microsoft.com/office/drawing/2014/main" id="{F2F08F1A-2A10-4BB0-823C-FAA7B56EB721}"/>
              </a:ext>
            </a:extLst>
          </p:cNvPr>
          <p:cNvSpPr/>
          <p:nvPr/>
        </p:nvSpPr>
        <p:spPr>
          <a:xfrm>
            <a:off x="6207003" y="2626125"/>
            <a:ext cx="4498167" cy="1415942"/>
          </a:xfrm>
          <a:prstGeom prst="round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RAZVITI PREDIKTIVNI MODEL ZA PREDVIĐANJE PRIJEVREMENOG RASKIDA UGOVORA S BANKOM S VISOKOM TOČNOSTI</a:t>
            </a:r>
          </a:p>
        </p:txBody>
      </p:sp>
      <p:sp>
        <p:nvSpPr>
          <p:cNvPr id="78" name="TekstniOkvir 77">
            <a:extLst>
              <a:ext uri="{FF2B5EF4-FFF2-40B4-BE49-F238E27FC236}">
                <a16:creationId xmlns:a16="http://schemas.microsoft.com/office/drawing/2014/main" id="{DCB259AB-847F-457C-8D91-9DE3FCC81827}"/>
              </a:ext>
            </a:extLst>
          </p:cNvPr>
          <p:cNvSpPr txBox="1"/>
          <p:nvPr/>
        </p:nvSpPr>
        <p:spPr>
          <a:xfrm>
            <a:off x="6744543" y="1953223"/>
            <a:ext cx="734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2F5597"/>
                </a:solidFill>
              </a:rPr>
              <a:t>CILJ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9C1AB413-B105-4F07-9EF8-DCBC659A56EE}"/>
              </a:ext>
            </a:extLst>
          </p:cNvPr>
          <p:cNvSpPr txBox="1"/>
          <p:nvPr/>
        </p:nvSpPr>
        <p:spPr>
          <a:xfrm>
            <a:off x="1035480" y="1163300"/>
            <a:ext cx="8229817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Klijenti prilikom ugovaranja kredita ili depozita s bankom, ugovaraju i vrijeme </a:t>
            </a:r>
            <a:r>
              <a:rPr lang="hr-HR" sz="1600" dirty="0" err="1"/>
              <a:t>oročenja</a:t>
            </a:r>
            <a:r>
              <a:rPr lang="hr-HR" sz="1600" dirty="0"/>
              <a:t>/otplate.</a:t>
            </a:r>
            <a:endParaRPr lang="hr-HR" sz="1600" b="1" dirty="0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72101F84-7DAB-4480-BE8F-5BCC3C63A155}"/>
              </a:ext>
            </a:extLst>
          </p:cNvPr>
          <p:cNvSpPr/>
          <p:nvPr/>
        </p:nvSpPr>
        <p:spPr>
          <a:xfrm>
            <a:off x="784996" y="4866954"/>
            <a:ext cx="10515599" cy="36512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PRISTUP RJEŠENJU - </a:t>
            </a:r>
            <a:r>
              <a:rPr lang="hr-HR" sz="2000" b="1" dirty="0"/>
              <a:t>RAZNOLIKOST</a:t>
            </a:r>
          </a:p>
        </p:txBody>
      </p:sp>
      <p:sp>
        <p:nvSpPr>
          <p:cNvPr id="32" name="TekstniOkvir 28">
            <a:extLst>
              <a:ext uri="{FF2B5EF4-FFF2-40B4-BE49-F238E27FC236}">
                <a16:creationId xmlns:a16="http://schemas.microsoft.com/office/drawing/2014/main" id="{99021672-A3EB-4C11-93D7-FDA648C58B88}"/>
              </a:ext>
            </a:extLst>
          </p:cNvPr>
          <p:cNvSpPr txBox="1"/>
          <p:nvPr/>
        </p:nvSpPr>
        <p:spPr>
          <a:xfrm>
            <a:off x="784997" y="523207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Odlučili smo se razviti rješenje čija će tema i identitet biti u </a:t>
            </a:r>
            <a:r>
              <a:rPr lang="hr-HR" b="1" dirty="0">
                <a:solidFill>
                  <a:srgbClr val="FF0000"/>
                </a:solidFill>
              </a:rPr>
              <a:t>RAZNOLIKOSTI</a:t>
            </a:r>
            <a:r>
              <a:rPr lang="hr-HR" dirty="0"/>
              <a:t> – raznolikost </a:t>
            </a:r>
            <a:r>
              <a:rPr lang="hr-HR" b="1" dirty="0"/>
              <a:t>značajki</a:t>
            </a:r>
            <a:r>
              <a:rPr lang="hr-HR" dirty="0"/>
              <a:t>, raznolikost </a:t>
            </a:r>
            <a:r>
              <a:rPr lang="hr-HR" b="1" dirty="0"/>
              <a:t>selekcije (ili redukcije) značajki</a:t>
            </a:r>
            <a:r>
              <a:rPr lang="hr-HR" dirty="0"/>
              <a:t> i raznolikost </a:t>
            </a:r>
            <a:r>
              <a:rPr lang="hr-HR" b="1" dirty="0"/>
              <a:t>korištenih metoda </a:t>
            </a:r>
            <a:r>
              <a:rPr lang="hr-HR" dirty="0"/>
              <a:t>(</a:t>
            </a:r>
            <a:r>
              <a:rPr lang="hr-HR" dirty="0" err="1"/>
              <a:t>stacking</a:t>
            </a:r>
            <a:r>
              <a:rPr lang="hr-H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77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FFF2AB-BCD8-419A-AA47-0CC7305B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OPIS PODATAKA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2F9065-6F97-4756-82F0-100AA2F5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hr-HR" smtClean="0"/>
              <a:t>3</a:t>
            </a:fld>
            <a:endParaRPr lang="hr-HR" dirty="0"/>
          </a:p>
        </p:txBody>
      </p:sp>
      <p:sp>
        <p:nvSpPr>
          <p:cNvPr id="38" name="Strelica: peterokut 37">
            <a:extLst>
              <a:ext uri="{FF2B5EF4-FFF2-40B4-BE49-F238E27FC236}">
                <a16:creationId xmlns:a16="http://schemas.microsoft.com/office/drawing/2014/main" id="{2EA63AA0-2610-4E8B-B5BB-B45C78D1C55C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0" name="Strelica: ševron 39">
            <a:extLst>
              <a:ext uri="{FF2B5EF4-FFF2-40B4-BE49-F238E27FC236}">
                <a16:creationId xmlns:a16="http://schemas.microsoft.com/office/drawing/2014/main" id="{4FB92A6F-658F-41B4-AEDD-12E10AF3DA27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1" name="Strelica: ševron 40">
            <a:extLst>
              <a:ext uri="{FF2B5EF4-FFF2-40B4-BE49-F238E27FC236}">
                <a16:creationId xmlns:a16="http://schemas.microsoft.com/office/drawing/2014/main" id="{9854E48D-9EA4-4DAF-9C92-0E8F681736A4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2" name="Strelica: ševron 41">
            <a:extLst>
              <a:ext uri="{FF2B5EF4-FFF2-40B4-BE49-F238E27FC236}">
                <a16:creationId xmlns:a16="http://schemas.microsoft.com/office/drawing/2014/main" id="{4AA1E572-FA24-4637-ABA1-40B51C87BDA4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3" name="Strelica: ševron 42">
            <a:extLst>
              <a:ext uri="{FF2B5EF4-FFF2-40B4-BE49-F238E27FC236}">
                <a16:creationId xmlns:a16="http://schemas.microsoft.com/office/drawing/2014/main" id="{7C926BA0-6882-4000-B343-8044414DB7B4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C1B948E3-C367-4DBE-B1AB-75237A376AB3}"/>
              </a:ext>
            </a:extLst>
          </p:cNvPr>
          <p:cNvCxnSpPr>
            <a:cxnSpLocks/>
            <a:endCxn id="38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id="{57507EE7-A782-4B23-A243-C92DFEE3E261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id="{FB3F072F-CB4B-4F70-A6CB-2462E311BED0}"/>
              </a:ext>
            </a:extLst>
          </p:cNvPr>
          <p:cNvCxnSpPr>
            <a:cxnSpLocks/>
            <a:stCxn id="40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3EDCB3A1-6314-4EE6-AD90-61ABBA7EF78C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C8C8D45B-8F4D-42E2-BE6A-D7EDD440305E}"/>
              </a:ext>
            </a:extLst>
          </p:cNvPr>
          <p:cNvCxnSpPr>
            <a:cxnSpLocks/>
            <a:stCxn id="41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3B3BB05B-0700-4CF1-89B2-0911B1670DE8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49">
            <a:extLst>
              <a:ext uri="{FF2B5EF4-FFF2-40B4-BE49-F238E27FC236}">
                <a16:creationId xmlns:a16="http://schemas.microsoft.com/office/drawing/2014/main" id="{BCBAD9C1-2E7B-4849-AF23-BA6FAD9029C0}"/>
              </a:ext>
            </a:extLst>
          </p:cNvPr>
          <p:cNvCxnSpPr>
            <a:cxnSpLocks/>
            <a:stCxn id="42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id="{ED38FAD1-3FFE-4739-B62D-191FB384C5E2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51">
            <a:extLst>
              <a:ext uri="{FF2B5EF4-FFF2-40B4-BE49-F238E27FC236}">
                <a16:creationId xmlns:a16="http://schemas.microsoft.com/office/drawing/2014/main" id="{6BCC4553-FE11-4B16-AB70-703466A979C2}"/>
              </a:ext>
            </a:extLst>
          </p:cNvPr>
          <p:cNvCxnSpPr>
            <a:cxnSpLocks/>
            <a:stCxn id="43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>
            <a:extLst>
              <a:ext uri="{FF2B5EF4-FFF2-40B4-BE49-F238E27FC236}">
                <a16:creationId xmlns:a16="http://schemas.microsoft.com/office/drawing/2014/main" id="{460DA536-72A1-4907-91C5-CD92AD6E0753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>
            <a:extLst>
              <a:ext uri="{FF2B5EF4-FFF2-40B4-BE49-F238E27FC236}">
                <a16:creationId xmlns:a16="http://schemas.microsoft.com/office/drawing/2014/main" id="{0DCD0F57-BA02-40C7-BDF9-C5447ABE1B95}"/>
              </a:ext>
            </a:extLst>
          </p:cNvPr>
          <p:cNvCxnSpPr>
            <a:cxnSpLocks/>
            <a:endCxn id="38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>
            <a:extLst>
              <a:ext uri="{FF2B5EF4-FFF2-40B4-BE49-F238E27FC236}">
                <a16:creationId xmlns:a16="http://schemas.microsoft.com/office/drawing/2014/main" id="{093475A3-5169-4225-B953-8BA0A7CFA5D9}"/>
              </a:ext>
            </a:extLst>
          </p:cNvPr>
          <p:cNvSpPr/>
          <p:nvPr/>
        </p:nvSpPr>
        <p:spPr>
          <a:xfrm>
            <a:off x="91509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id="{62A37D9D-DB5F-4722-B382-EE834C8DB3E6}"/>
              </a:ext>
            </a:extLst>
          </p:cNvPr>
          <p:cNvSpPr txBox="1"/>
          <p:nvPr/>
        </p:nvSpPr>
        <p:spPr>
          <a:xfrm>
            <a:off x="2947284" y="6405942"/>
            <a:ext cx="36311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DEFINICIJA PROBLEMA I ANALIZA DATASETA | OPIS PODATAKA</a:t>
            </a:r>
          </a:p>
          <a:p>
            <a:endParaRPr lang="hr-HR" sz="1050" dirty="0"/>
          </a:p>
        </p:txBody>
      </p:sp>
      <p:sp>
        <p:nvSpPr>
          <p:cNvPr id="3" name="Strelica: peterokut 2">
            <a:extLst>
              <a:ext uri="{FF2B5EF4-FFF2-40B4-BE49-F238E27FC236}">
                <a16:creationId xmlns:a16="http://schemas.microsoft.com/office/drawing/2014/main" id="{559CA7D1-E9B1-4711-A5B3-FD26E925EA87}"/>
              </a:ext>
            </a:extLst>
          </p:cNvPr>
          <p:cNvSpPr/>
          <p:nvPr/>
        </p:nvSpPr>
        <p:spPr>
          <a:xfrm>
            <a:off x="784995" y="1313734"/>
            <a:ext cx="5093289" cy="41549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	RAW DATASET – u vremenskoj seriji</a:t>
            </a:r>
          </a:p>
        </p:txBody>
      </p:sp>
      <p:sp>
        <p:nvSpPr>
          <p:cNvPr id="23" name="Strelica: peterokut 22">
            <a:extLst>
              <a:ext uri="{FF2B5EF4-FFF2-40B4-BE49-F238E27FC236}">
                <a16:creationId xmlns:a16="http://schemas.microsoft.com/office/drawing/2014/main" id="{E0B18026-B2C0-4A9D-8521-6D810439ED94}"/>
              </a:ext>
            </a:extLst>
          </p:cNvPr>
          <p:cNvSpPr/>
          <p:nvPr/>
        </p:nvSpPr>
        <p:spPr>
          <a:xfrm>
            <a:off x="784996" y="3551265"/>
            <a:ext cx="5093290" cy="41549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	REDUCIRANI DATASET – bez vremenske serije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02C8315-CD67-4E79-93D1-35078EA0861A}"/>
              </a:ext>
            </a:extLst>
          </p:cNvPr>
          <p:cNvSpPr txBox="1"/>
          <p:nvPr/>
        </p:nvSpPr>
        <p:spPr>
          <a:xfrm>
            <a:off x="1021911" y="1754936"/>
            <a:ext cx="5348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Dimenzije: 5193124 zapisa i 17 varijabli</a:t>
            </a:r>
          </a:p>
          <a:p>
            <a:r>
              <a:rPr lang="hr-HR" sz="1600" dirty="0" err="1"/>
              <a:t>Missing</a:t>
            </a:r>
            <a:r>
              <a:rPr lang="hr-HR" sz="1600" dirty="0"/>
              <a:t> </a:t>
            </a:r>
            <a:r>
              <a:rPr lang="hr-HR" sz="1600" dirty="0" err="1"/>
              <a:t>values</a:t>
            </a:r>
            <a:r>
              <a:rPr lang="hr-HR" sz="1600" dirty="0"/>
              <a:t>: 5.5% NA vrijednosti (22.3% kompletnih zapisa)</a:t>
            </a:r>
          </a:p>
          <a:p>
            <a:r>
              <a:rPr lang="hr-HR" sz="1600" dirty="0"/>
              <a:t>Izvješća: 01/01/2011 –  31/12/2018</a:t>
            </a:r>
          </a:p>
          <a:p>
            <a:r>
              <a:rPr lang="hr-HR" sz="1600" dirty="0"/>
              <a:t>Otvaranja : 1995 – 2018</a:t>
            </a:r>
          </a:p>
          <a:p>
            <a:r>
              <a:rPr lang="hr-HR" sz="1600" dirty="0"/>
              <a:t>Distribucija: 4889671 N (94.2%) i 303453 Y (5.8%)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50256996-BE21-4634-A0FF-669FFA9FA32A}"/>
              </a:ext>
            </a:extLst>
          </p:cNvPr>
          <p:cNvSpPr txBox="1"/>
          <p:nvPr/>
        </p:nvSpPr>
        <p:spPr>
          <a:xfrm>
            <a:off x="1021911" y="4059250"/>
            <a:ext cx="5348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/>
              <a:t>Dimenzije: 951734 zapisa i 13 varijabli</a:t>
            </a:r>
          </a:p>
          <a:p>
            <a:r>
              <a:rPr lang="hr-HR" sz="1600" dirty="0" err="1"/>
              <a:t>Missing</a:t>
            </a:r>
            <a:r>
              <a:rPr lang="hr-HR" sz="1600" dirty="0"/>
              <a:t> </a:t>
            </a:r>
            <a:r>
              <a:rPr lang="hr-HR" sz="1600" dirty="0" err="1"/>
              <a:t>values</a:t>
            </a:r>
            <a:r>
              <a:rPr lang="hr-HR" sz="1600" dirty="0"/>
              <a:t>: 3.4% NA vrijednosti (55.8% kompletnih zapisa)</a:t>
            </a:r>
          </a:p>
          <a:p>
            <a:r>
              <a:rPr lang="hr-HR" sz="1600" dirty="0"/>
              <a:t>Izvješća: 01/01/2011 –  31/12/2018</a:t>
            </a:r>
          </a:p>
          <a:p>
            <a:r>
              <a:rPr lang="hr-HR" sz="1600" dirty="0"/>
              <a:t>Otvaranja : 1995 – 2018</a:t>
            </a:r>
          </a:p>
          <a:p>
            <a:r>
              <a:rPr lang="hr-HR" sz="1600" dirty="0"/>
              <a:t>Distribucija: 833634 N (87.6%) i 118100 Y (12.4%)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353FE00-B6FC-417D-8E1A-BA9FBA03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57823" r="48418" b="7123"/>
          <a:stretch/>
        </p:blipFill>
        <p:spPr>
          <a:xfrm>
            <a:off x="6578406" y="1202408"/>
            <a:ext cx="5445967" cy="21099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B0EA5B-721B-4658-9DC1-B331BB749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05" y="3700261"/>
            <a:ext cx="5445967" cy="14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9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2412BECF-EA9C-484B-914A-8EECFA12F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9132" r="92125">
                        <a14:foregroundMark x1="62073" y1="56036" x2="62073" y2="56036"/>
                        <a14:foregroundMark x1="68780" y1="61871" x2="68780" y2="61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8"/>
          <a:stretch/>
        </p:blipFill>
        <p:spPr bwMode="auto">
          <a:xfrm>
            <a:off x="5656883" y="479660"/>
            <a:ext cx="870684" cy="13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494B8A8-2C19-463B-B4B8-C1278B90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EKSPLORATIVNA ANALIZA PODATAKA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F61E99-5A25-45C0-8CB4-B86EDD2A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4</a:t>
            </a:fld>
            <a:endParaRPr lang="en-US" dirty="0"/>
          </a:p>
        </p:txBody>
      </p:sp>
      <p:sp>
        <p:nvSpPr>
          <p:cNvPr id="62" name="TekstniOkvir 61">
            <a:extLst>
              <a:ext uri="{FF2B5EF4-FFF2-40B4-BE49-F238E27FC236}">
                <a16:creationId xmlns:a16="http://schemas.microsoft.com/office/drawing/2014/main" id="{15DC89FE-6363-4B26-8E3E-FEF84838BF50}"/>
              </a:ext>
            </a:extLst>
          </p:cNvPr>
          <p:cNvSpPr txBox="1"/>
          <p:nvPr/>
        </p:nvSpPr>
        <p:spPr>
          <a:xfrm>
            <a:off x="1035481" y="1163300"/>
            <a:ext cx="4982764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Kategoričke varijable su kodirane </a:t>
            </a:r>
            <a:r>
              <a:rPr lang="hr-HR" sz="1600" dirty="0">
                <a:sym typeface="Wingdings" panose="05000000000000000000" pitchFamily="2" charset="2"/>
              </a:rPr>
              <a:t> želimo ih </a:t>
            </a:r>
            <a:r>
              <a:rPr lang="hr-HR" sz="1600" b="1" dirty="0">
                <a:sym typeface="Wingdings" panose="05000000000000000000" pitchFamily="2" charset="2"/>
              </a:rPr>
              <a:t>dekodirati</a:t>
            </a:r>
            <a:endParaRPr lang="hr-HR" sz="1600" b="1" dirty="0"/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22C0AED5-2DD1-412E-8178-7A305159C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97" y="1839798"/>
            <a:ext cx="7153058" cy="3576530"/>
          </a:xfrm>
          <a:prstGeom prst="rect">
            <a:avLst/>
          </a:prstGeom>
        </p:spPr>
      </p:pic>
      <p:sp>
        <p:nvSpPr>
          <p:cNvPr id="70" name="TekstniOkvir 69">
            <a:extLst>
              <a:ext uri="{FF2B5EF4-FFF2-40B4-BE49-F238E27FC236}">
                <a16:creationId xmlns:a16="http://schemas.microsoft.com/office/drawing/2014/main" id="{7BF888F1-D56F-4380-B8E6-4994E6548716}"/>
              </a:ext>
            </a:extLst>
          </p:cNvPr>
          <p:cNvSpPr txBox="1"/>
          <p:nvPr/>
        </p:nvSpPr>
        <p:spPr>
          <a:xfrm>
            <a:off x="1035480" y="5675493"/>
            <a:ext cx="10113490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Dobivenu informaciju o značenjima kodova pojedinih varijabli ćemo iskoristiti za </a:t>
            </a:r>
            <a:r>
              <a:rPr lang="hr-HR" sz="1600" b="1" dirty="0"/>
              <a:t>izvlačenje značajki </a:t>
            </a:r>
            <a:r>
              <a:rPr lang="hr-HR" sz="1600" dirty="0"/>
              <a:t>iz podataka.</a:t>
            </a:r>
          </a:p>
        </p:txBody>
      </p:sp>
      <p:sp>
        <p:nvSpPr>
          <p:cNvPr id="71" name="Strelica: peterokut 70">
            <a:extLst>
              <a:ext uri="{FF2B5EF4-FFF2-40B4-BE49-F238E27FC236}">
                <a16:creationId xmlns:a16="http://schemas.microsoft.com/office/drawing/2014/main" id="{C0FB407F-BCFA-4AF0-BE5C-EE9E011C4DCB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2" name="Strelica: ševron 71">
            <a:extLst>
              <a:ext uri="{FF2B5EF4-FFF2-40B4-BE49-F238E27FC236}">
                <a16:creationId xmlns:a16="http://schemas.microsoft.com/office/drawing/2014/main" id="{3208A7B7-A350-471F-8273-63625F9C7F7D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5" name="Strelica: ševron 74">
            <a:extLst>
              <a:ext uri="{FF2B5EF4-FFF2-40B4-BE49-F238E27FC236}">
                <a16:creationId xmlns:a16="http://schemas.microsoft.com/office/drawing/2014/main" id="{351A7F03-67F0-47FB-8CC9-3846BC38B376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7" name="Strelica: ševron 76">
            <a:extLst>
              <a:ext uri="{FF2B5EF4-FFF2-40B4-BE49-F238E27FC236}">
                <a16:creationId xmlns:a16="http://schemas.microsoft.com/office/drawing/2014/main" id="{204E21AD-4CD2-4C7B-ABC5-09113FF0C80E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9" name="Strelica: ševron 78">
            <a:extLst>
              <a:ext uri="{FF2B5EF4-FFF2-40B4-BE49-F238E27FC236}">
                <a16:creationId xmlns:a16="http://schemas.microsoft.com/office/drawing/2014/main" id="{39934D62-FCA9-4ACD-AB63-F3A5904250AE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80" name="Ravni poveznik 79">
            <a:extLst>
              <a:ext uri="{FF2B5EF4-FFF2-40B4-BE49-F238E27FC236}">
                <a16:creationId xmlns:a16="http://schemas.microsoft.com/office/drawing/2014/main" id="{3233D355-74AF-4D24-AD04-2E2D4F9C0F6E}"/>
              </a:ext>
            </a:extLst>
          </p:cNvPr>
          <p:cNvCxnSpPr>
            <a:cxnSpLocks/>
            <a:endCxn id="71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ni poveznik 80">
            <a:extLst>
              <a:ext uri="{FF2B5EF4-FFF2-40B4-BE49-F238E27FC236}">
                <a16:creationId xmlns:a16="http://schemas.microsoft.com/office/drawing/2014/main" id="{E069A3EB-1ED3-49D6-82B0-C510394FB4ED}"/>
              </a:ext>
            </a:extLst>
          </p:cNvPr>
          <p:cNvCxnSpPr>
            <a:cxnSpLocks/>
            <a:stCxn id="71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81">
            <a:extLst>
              <a:ext uri="{FF2B5EF4-FFF2-40B4-BE49-F238E27FC236}">
                <a16:creationId xmlns:a16="http://schemas.microsoft.com/office/drawing/2014/main" id="{B7FB8847-4AE1-481A-8594-0B4FC8D4C41F}"/>
              </a:ext>
            </a:extLst>
          </p:cNvPr>
          <p:cNvCxnSpPr>
            <a:cxnSpLocks/>
            <a:stCxn id="72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vni poveznik 82">
            <a:extLst>
              <a:ext uri="{FF2B5EF4-FFF2-40B4-BE49-F238E27FC236}">
                <a16:creationId xmlns:a16="http://schemas.microsoft.com/office/drawing/2014/main" id="{0428587C-C72C-45FB-A053-831BF318C3D7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ni poveznik 83">
            <a:extLst>
              <a:ext uri="{FF2B5EF4-FFF2-40B4-BE49-F238E27FC236}">
                <a16:creationId xmlns:a16="http://schemas.microsoft.com/office/drawing/2014/main" id="{E7031A9A-4BE1-4C03-BE89-AD3E67227C8B}"/>
              </a:ext>
            </a:extLst>
          </p:cNvPr>
          <p:cNvCxnSpPr>
            <a:cxnSpLocks/>
            <a:stCxn id="75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ni poveznik 84">
            <a:extLst>
              <a:ext uri="{FF2B5EF4-FFF2-40B4-BE49-F238E27FC236}">
                <a16:creationId xmlns:a16="http://schemas.microsoft.com/office/drawing/2014/main" id="{5DD130DC-5450-4A43-A7A5-8DAA8CA91F7E}"/>
              </a:ext>
            </a:extLst>
          </p:cNvPr>
          <p:cNvCxnSpPr>
            <a:cxnSpLocks/>
            <a:endCxn id="75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85">
            <a:extLst>
              <a:ext uri="{FF2B5EF4-FFF2-40B4-BE49-F238E27FC236}">
                <a16:creationId xmlns:a16="http://schemas.microsoft.com/office/drawing/2014/main" id="{694E7FB9-BC59-4F06-92E1-D87BC5A7F7BD}"/>
              </a:ext>
            </a:extLst>
          </p:cNvPr>
          <p:cNvCxnSpPr>
            <a:cxnSpLocks/>
            <a:stCxn id="77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vni poveznik 86">
            <a:extLst>
              <a:ext uri="{FF2B5EF4-FFF2-40B4-BE49-F238E27FC236}">
                <a16:creationId xmlns:a16="http://schemas.microsoft.com/office/drawing/2014/main" id="{1A77D305-E055-4053-BD6C-AFDEADF6E4DE}"/>
              </a:ext>
            </a:extLst>
          </p:cNvPr>
          <p:cNvCxnSpPr>
            <a:cxnSpLocks/>
            <a:endCxn id="77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>
            <a:extLst>
              <a:ext uri="{FF2B5EF4-FFF2-40B4-BE49-F238E27FC236}">
                <a16:creationId xmlns:a16="http://schemas.microsoft.com/office/drawing/2014/main" id="{50945A21-0CE6-4495-B3B9-9ED415160113}"/>
              </a:ext>
            </a:extLst>
          </p:cNvPr>
          <p:cNvCxnSpPr>
            <a:cxnSpLocks/>
            <a:stCxn id="79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ni poveznik 88">
            <a:extLst>
              <a:ext uri="{FF2B5EF4-FFF2-40B4-BE49-F238E27FC236}">
                <a16:creationId xmlns:a16="http://schemas.microsoft.com/office/drawing/2014/main" id="{F9198615-8C83-4AE7-9B1E-C29823EB9391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ni poveznik 89">
            <a:extLst>
              <a:ext uri="{FF2B5EF4-FFF2-40B4-BE49-F238E27FC236}">
                <a16:creationId xmlns:a16="http://schemas.microsoft.com/office/drawing/2014/main" id="{241F19DC-AF17-4169-88ED-8E025750AA07}"/>
              </a:ext>
            </a:extLst>
          </p:cNvPr>
          <p:cNvCxnSpPr>
            <a:cxnSpLocks/>
            <a:endCxn id="71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ipsa 90">
            <a:extLst>
              <a:ext uri="{FF2B5EF4-FFF2-40B4-BE49-F238E27FC236}">
                <a16:creationId xmlns:a16="http://schemas.microsoft.com/office/drawing/2014/main" id="{1F2AC691-508F-49A5-870A-59109D67974F}"/>
              </a:ext>
            </a:extLst>
          </p:cNvPr>
          <p:cNvSpPr/>
          <p:nvPr/>
        </p:nvSpPr>
        <p:spPr>
          <a:xfrm>
            <a:off x="91509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2" name="TekstniOkvir 91">
            <a:extLst>
              <a:ext uri="{FF2B5EF4-FFF2-40B4-BE49-F238E27FC236}">
                <a16:creationId xmlns:a16="http://schemas.microsoft.com/office/drawing/2014/main" id="{CC0822DC-EB90-4429-AF0F-DFAE65E95D7B}"/>
              </a:ext>
            </a:extLst>
          </p:cNvPr>
          <p:cNvSpPr txBox="1"/>
          <p:nvPr/>
        </p:nvSpPr>
        <p:spPr>
          <a:xfrm>
            <a:off x="2947284" y="6405942"/>
            <a:ext cx="29594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DEFINICIJA PROBLEMA I ANALIZA DATASETA | EDA</a:t>
            </a:r>
          </a:p>
          <a:p>
            <a:endParaRPr lang="hr-HR" sz="1050" dirty="0"/>
          </a:p>
        </p:txBody>
      </p:sp>
      <p:graphicFrame>
        <p:nvGraphicFramePr>
          <p:cNvPr id="93" name="Dijagram 92">
            <a:extLst>
              <a:ext uri="{FF2B5EF4-FFF2-40B4-BE49-F238E27FC236}">
                <a16:creationId xmlns:a16="http://schemas.microsoft.com/office/drawing/2014/main" id="{7A26D816-B175-47C8-9CD9-404F28F72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323888"/>
              </p:ext>
            </p:extLst>
          </p:nvPr>
        </p:nvGraphicFramePr>
        <p:xfrm>
          <a:off x="-139209" y="1893749"/>
          <a:ext cx="5227472" cy="345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94" name="Grupa 93">
            <a:extLst>
              <a:ext uri="{FF2B5EF4-FFF2-40B4-BE49-F238E27FC236}">
                <a16:creationId xmlns:a16="http://schemas.microsoft.com/office/drawing/2014/main" id="{54DF22BD-FCE7-443C-9ABB-2C350C173072}"/>
              </a:ext>
            </a:extLst>
          </p:cNvPr>
          <p:cNvGrpSpPr/>
          <p:nvPr/>
        </p:nvGrpSpPr>
        <p:grpSpPr>
          <a:xfrm>
            <a:off x="2154562" y="2719069"/>
            <a:ext cx="5734954" cy="1122694"/>
            <a:chOff x="-941774" y="580927"/>
            <a:chExt cx="5734954" cy="1122694"/>
          </a:xfrm>
          <a:noFill/>
        </p:grpSpPr>
        <p:sp>
          <p:nvSpPr>
            <p:cNvPr id="95" name="Pravokutnik: zaobljeni gornji kutovi 94">
              <a:extLst>
                <a:ext uri="{FF2B5EF4-FFF2-40B4-BE49-F238E27FC236}">
                  <a16:creationId xmlns:a16="http://schemas.microsoft.com/office/drawing/2014/main" id="{2D786871-1D2A-4B72-92A3-615EC796F5DB}"/>
                </a:ext>
              </a:extLst>
            </p:cNvPr>
            <p:cNvSpPr/>
            <p:nvPr/>
          </p:nvSpPr>
          <p:spPr>
            <a:xfrm rot="5400000">
              <a:off x="2586900" y="-502658"/>
              <a:ext cx="825527" cy="358703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Pravokutnik: zaobljeni gornji kutovi 4">
              <a:extLst>
                <a:ext uri="{FF2B5EF4-FFF2-40B4-BE49-F238E27FC236}">
                  <a16:creationId xmlns:a16="http://schemas.microsoft.com/office/drawing/2014/main" id="{775BE482-326A-45ED-90AD-72921721DD63}"/>
                </a:ext>
              </a:extLst>
            </p:cNvPr>
            <p:cNvSpPr txBox="1"/>
            <p:nvPr/>
          </p:nvSpPr>
          <p:spPr>
            <a:xfrm>
              <a:off x="-941774" y="580927"/>
              <a:ext cx="3546733" cy="744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1200" kern="1200" dirty="0"/>
                <a:t> 4 </a:t>
              </a:r>
              <a:r>
                <a:rPr lang="hr-HR" sz="1200" kern="1200" dirty="0">
                  <a:sym typeface="Wingdings" panose="05000000000000000000" pitchFamily="2" charset="2"/>
                </a:rPr>
                <a:t> CHF</a:t>
              </a:r>
              <a:endParaRPr lang="hr-HR" sz="12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1200" kern="1200" dirty="0"/>
                <a:t> 5 </a:t>
              </a:r>
              <a:r>
                <a:rPr lang="hr-HR" sz="1200" kern="1200" dirty="0">
                  <a:sym typeface="Wingdings" panose="05000000000000000000" pitchFamily="2" charset="2"/>
                </a:rPr>
                <a:t> </a:t>
              </a:r>
              <a:r>
                <a:rPr lang="hr-HR" sz="1200" kern="1200" dirty="0"/>
                <a:t>GPB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9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ravokutnik: zaobljeni kutovi 60">
            <a:extLst>
              <a:ext uri="{FF2B5EF4-FFF2-40B4-BE49-F238E27FC236}">
                <a16:creationId xmlns:a16="http://schemas.microsoft.com/office/drawing/2014/main" id="{AB07814B-1F9B-47FE-AD2E-C94039337E2A}"/>
              </a:ext>
            </a:extLst>
          </p:cNvPr>
          <p:cNvSpPr/>
          <p:nvPr/>
        </p:nvSpPr>
        <p:spPr>
          <a:xfrm>
            <a:off x="1890391" y="4597975"/>
            <a:ext cx="3225923" cy="777246"/>
          </a:xfrm>
          <a:prstGeom prst="roundRect">
            <a:avLst/>
          </a:prstGeom>
          <a:solidFill>
            <a:srgbClr val="B4D7FE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cxnSp>
        <p:nvCxnSpPr>
          <p:cNvPr id="170" name="Ravni poveznik sa strelicom 169">
            <a:extLst>
              <a:ext uri="{FF2B5EF4-FFF2-40B4-BE49-F238E27FC236}">
                <a16:creationId xmlns:a16="http://schemas.microsoft.com/office/drawing/2014/main" id="{EFFBEE9A-01F9-40FA-A6FB-726A2C37ADEE}"/>
              </a:ext>
            </a:extLst>
          </p:cNvPr>
          <p:cNvCxnSpPr>
            <a:cxnSpLocks/>
            <a:endCxn id="171" idx="0"/>
          </p:cNvCxnSpPr>
          <p:nvPr/>
        </p:nvCxnSpPr>
        <p:spPr>
          <a:xfrm>
            <a:off x="9287873" y="2893842"/>
            <a:ext cx="2711" cy="397821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577B0945-795C-4416-BD1C-7FB98DBC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1002347" cy="804157"/>
          </a:xfrm>
        </p:spPr>
        <p:txBody>
          <a:bodyPr>
            <a:normAutofit/>
          </a:bodyPr>
          <a:lstStyle/>
          <a:p>
            <a:r>
              <a:rPr lang="hr-HR" dirty="0"/>
              <a:t>DATA PRE-PROCESSING I IZVLAČENJE ZNAČAJKI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9040776-3A1D-4ED5-8D4D-9F06460C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5</a:t>
            </a:fld>
            <a:endParaRPr lang="en-US" dirty="0"/>
          </a:p>
        </p:txBody>
      </p:sp>
      <p:sp>
        <p:nvSpPr>
          <p:cNvPr id="88" name="Strelica: peterokut 87">
            <a:extLst>
              <a:ext uri="{FF2B5EF4-FFF2-40B4-BE49-F238E27FC236}">
                <a16:creationId xmlns:a16="http://schemas.microsoft.com/office/drawing/2014/main" id="{20EFF6B3-95DA-410E-9DB4-D56FD7030DFB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9" name="Strelica: ševron 88">
            <a:extLst>
              <a:ext uri="{FF2B5EF4-FFF2-40B4-BE49-F238E27FC236}">
                <a16:creationId xmlns:a16="http://schemas.microsoft.com/office/drawing/2014/main" id="{6E9B9030-7144-4F2A-A398-EECD359E3B3F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0" name="Strelica: ševron 89">
            <a:extLst>
              <a:ext uri="{FF2B5EF4-FFF2-40B4-BE49-F238E27FC236}">
                <a16:creationId xmlns:a16="http://schemas.microsoft.com/office/drawing/2014/main" id="{6269E5CC-E2C1-46F1-AF08-0CF0E951FD38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8" name="Strelica: ševron 97">
            <a:extLst>
              <a:ext uri="{FF2B5EF4-FFF2-40B4-BE49-F238E27FC236}">
                <a16:creationId xmlns:a16="http://schemas.microsoft.com/office/drawing/2014/main" id="{2558E0BC-5EB2-4E30-B9A6-E5947A138919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1" name="Strelica: ševron 100">
            <a:extLst>
              <a:ext uri="{FF2B5EF4-FFF2-40B4-BE49-F238E27FC236}">
                <a16:creationId xmlns:a16="http://schemas.microsoft.com/office/drawing/2014/main" id="{CFD76C0B-D7B5-435C-A1BC-2E828539E039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13" name="Ravni poveznik 112">
            <a:extLst>
              <a:ext uri="{FF2B5EF4-FFF2-40B4-BE49-F238E27FC236}">
                <a16:creationId xmlns:a16="http://schemas.microsoft.com/office/drawing/2014/main" id="{309E03AA-0C2F-4CE0-83F4-B50596CA4B41}"/>
              </a:ext>
            </a:extLst>
          </p:cNvPr>
          <p:cNvCxnSpPr>
            <a:cxnSpLocks/>
            <a:endCxn id="88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113">
            <a:extLst>
              <a:ext uri="{FF2B5EF4-FFF2-40B4-BE49-F238E27FC236}">
                <a16:creationId xmlns:a16="http://schemas.microsoft.com/office/drawing/2014/main" id="{5E7AD6F9-F972-4A1E-8459-960CEB2A14CE}"/>
              </a:ext>
            </a:extLst>
          </p:cNvPr>
          <p:cNvCxnSpPr>
            <a:cxnSpLocks/>
            <a:stCxn id="88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vni poveznik 114">
            <a:extLst>
              <a:ext uri="{FF2B5EF4-FFF2-40B4-BE49-F238E27FC236}">
                <a16:creationId xmlns:a16="http://schemas.microsoft.com/office/drawing/2014/main" id="{BBEC7516-7BCF-4883-986E-6BA67553EDB8}"/>
              </a:ext>
            </a:extLst>
          </p:cNvPr>
          <p:cNvCxnSpPr>
            <a:cxnSpLocks/>
            <a:stCxn id="89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vni poveznik 115">
            <a:extLst>
              <a:ext uri="{FF2B5EF4-FFF2-40B4-BE49-F238E27FC236}">
                <a16:creationId xmlns:a16="http://schemas.microsoft.com/office/drawing/2014/main" id="{61055CE7-CB1C-407F-A59D-B3CB35B33B71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vni poveznik 116">
            <a:extLst>
              <a:ext uri="{FF2B5EF4-FFF2-40B4-BE49-F238E27FC236}">
                <a16:creationId xmlns:a16="http://schemas.microsoft.com/office/drawing/2014/main" id="{22A66F6A-7AF1-4AC6-827B-2ECE2D740820}"/>
              </a:ext>
            </a:extLst>
          </p:cNvPr>
          <p:cNvCxnSpPr>
            <a:cxnSpLocks/>
            <a:stCxn id="90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vni poveznik 117">
            <a:extLst>
              <a:ext uri="{FF2B5EF4-FFF2-40B4-BE49-F238E27FC236}">
                <a16:creationId xmlns:a16="http://schemas.microsoft.com/office/drawing/2014/main" id="{C4450A4D-59D4-4B1D-A65C-668F8B79EF19}"/>
              </a:ext>
            </a:extLst>
          </p:cNvPr>
          <p:cNvCxnSpPr>
            <a:cxnSpLocks/>
            <a:endCxn id="90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vni poveznik 118">
            <a:extLst>
              <a:ext uri="{FF2B5EF4-FFF2-40B4-BE49-F238E27FC236}">
                <a16:creationId xmlns:a16="http://schemas.microsoft.com/office/drawing/2014/main" id="{E07BC7E8-EA0A-4B68-9B08-1154E5CAC956}"/>
              </a:ext>
            </a:extLst>
          </p:cNvPr>
          <p:cNvCxnSpPr>
            <a:cxnSpLocks/>
            <a:stCxn id="98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vni poveznik 119">
            <a:extLst>
              <a:ext uri="{FF2B5EF4-FFF2-40B4-BE49-F238E27FC236}">
                <a16:creationId xmlns:a16="http://schemas.microsoft.com/office/drawing/2014/main" id="{C30E1398-3687-4FE8-AC23-047A08D44B2E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avni poveznik 120">
            <a:extLst>
              <a:ext uri="{FF2B5EF4-FFF2-40B4-BE49-F238E27FC236}">
                <a16:creationId xmlns:a16="http://schemas.microsoft.com/office/drawing/2014/main" id="{93BEDFD9-4ED1-4A74-9058-244E2E1F7CC2}"/>
              </a:ext>
            </a:extLst>
          </p:cNvPr>
          <p:cNvCxnSpPr>
            <a:cxnSpLocks/>
            <a:stCxn id="101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avni poveznik 121">
            <a:extLst>
              <a:ext uri="{FF2B5EF4-FFF2-40B4-BE49-F238E27FC236}">
                <a16:creationId xmlns:a16="http://schemas.microsoft.com/office/drawing/2014/main" id="{87E45A24-4CFD-4D98-BD4C-A887CA70C868}"/>
              </a:ext>
            </a:extLst>
          </p:cNvPr>
          <p:cNvCxnSpPr>
            <a:cxnSpLocks/>
            <a:endCxn id="101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avni poveznik 122">
            <a:extLst>
              <a:ext uri="{FF2B5EF4-FFF2-40B4-BE49-F238E27FC236}">
                <a16:creationId xmlns:a16="http://schemas.microsoft.com/office/drawing/2014/main" id="{612F6C6B-78F9-4880-97EE-F66B0359711C}"/>
              </a:ext>
            </a:extLst>
          </p:cNvPr>
          <p:cNvCxnSpPr>
            <a:cxnSpLocks/>
            <a:endCxn id="88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ipsa 123">
            <a:extLst>
              <a:ext uri="{FF2B5EF4-FFF2-40B4-BE49-F238E27FC236}">
                <a16:creationId xmlns:a16="http://schemas.microsoft.com/office/drawing/2014/main" id="{C720610E-8152-456C-BB8D-749928E75D8E}"/>
              </a:ext>
            </a:extLst>
          </p:cNvPr>
          <p:cNvSpPr/>
          <p:nvPr/>
        </p:nvSpPr>
        <p:spPr>
          <a:xfrm>
            <a:off x="91509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5" name="TekstniOkvir 124">
            <a:extLst>
              <a:ext uri="{FF2B5EF4-FFF2-40B4-BE49-F238E27FC236}">
                <a16:creationId xmlns:a16="http://schemas.microsoft.com/office/drawing/2014/main" id="{227B8C2F-94F4-4019-9D53-DB6ECF708185}"/>
              </a:ext>
            </a:extLst>
          </p:cNvPr>
          <p:cNvSpPr txBox="1"/>
          <p:nvPr/>
        </p:nvSpPr>
        <p:spPr>
          <a:xfrm>
            <a:off x="2947284" y="6405942"/>
            <a:ext cx="50273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DEFINICIJA PROBLEMA I ANALIZA DATASETA | DATA PROCESSING I IZVLAČENJE ZNAČAJKI</a:t>
            </a:r>
          </a:p>
          <a:p>
            <a:endParaRPr lang="hr-HR" sz="1050" dirty="0"/>
          </a:p>
        </p:txBody>
      </p:sp>
      <p:cxnSp>
        <p:nvCxnSpPr>
          <p:cNvPr id="155" name="Ravni poveznik sa strelicom 154">
            <a:extLst>
              <a:ext uri="{FF2B5EF4-FFF2-40B4-BE49-F238E27FC236}">
                <a16:creationId xmlns:a16="http://schemas.microsoft.com/office/drawing/2014/main" id="{B54B8C74-886D-44FE-B145-8CCE3683C33E}"/>
              </a:ext>
            </a:extLst>
          </p:cNvPr>
          <p:cNvCxnSpPr>
            <a:cxnSpLocks/>
          </p:cNvCxnSpPr>
          <p:nvPr/>
        </p:nvCxnSpPr>
        <p:spPr>
          <a:xfrm>
            <a:off x="9307635" y="3972404"/>
            <a:ext cx="0" cy="518749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Lijeva vitičasta zagrada 155">
            <a:extLst>
              <a:ext uri="{FF2B5EF4-FFF2-40B4-BE49-F238E27FC236}">
                <a16:creationId xmlns:a16="http://schemas.microsoft.com/office/drawing/2014/main" id="{46BE220A-05D2-4613-9D48-FE9CF78C71CA}"/>
              </a:ext>
            </a:extLst>
          </p:cNvPr>
          <p:cNvSpPr/>
          <p:nvPr/>
        </p:nvSpPr>
        <p:spPr>
          <a:xfrm rot="16200000">
            <a:off x="7597201" y="2188912"/>
            <a:ext cx="3132917" cy="4220208"/>
          </a:xfrm>
          <a:prstGeom prst="leftBrace">
            <a:avLst>
              <a:gd name="adj1" fmla="val 0"/>
              <a:gd name="adj2" fmla="val 53458"/>
            </a:avLst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7" name="Pravokutnik: zaobljeni kutovi 156">
            <a:extLst>
              <a:ext uri="{FF2B5EF4-FFF2-40B4-BE49-F238E27FC236}">
                <a16:creationId xmlns:a16="http://schemas.microsoft.com/office/drawing/2014/main" id="{B66A491D-5E07-4C2A-8C33-237E389A413F}"/>
              </a:ext>
            </a:extLst>
          </p:cNvPr>
          <p:cNvSpPr/>
          <p:nvPr/>
        </p:nvSpPr>
        <p:spPr>
          <a:xfrm>
            <a:off x="7854205" y="4514271"/>
            <a:ext cx="2909080" cy="74602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8" name="Pravokutnik: zaobljeni kutovi 157">
            <a:extLst>
              <a:ext uri="{FF2B5EF4-FFF2-40B4-BE49-F238E27FC236}">
                <a16:creationId xmlns:a16="http://schemas.microsoft.com/office/drawing/2014/main" id="{7DFBC3EE-E146-456F-BD62-31788D782357}"/>
              </a:ext>
            </a:extLst>
          </p:cNvPr>
          <p:cNvSpPr/>
          <p:nvPr/>
        </p:nvSpPr>
        <p:spPr>
          <a:xfrm>
            <a:off x="10529691" y="2596161"/>
            <a:ext cx="1492666" cy="658070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9" name="Pravokutnik: zaobljeni kutovi 158">
            <a:extLst>
              <a:ext uri="{FF2B5EF4-FFF2-40B4-BE49-F238E27FC236}">
                <a16:creationId xmlns:a16="http://schemas.microsoft.com/office/drawing/2014/main" id="{8DCAA872-C7A5-430F-9376-154CBF6B85B2}"/>
              </a:ext>
            </a:extLst>
          </p:cNvPr>
          <p:cNvSpPr/>
          <p:nvPr/>
        </p:nvSpPr>
        <p:spPr>
          <a:xfrm>
            <a:off x="8261967" y="3381660"/>
            <a:ext cx="2048780" cy="789316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0" name="Pravokutnik: zaobljeni kutovi 159">
            <a:extLst>
              <a:ext uri="{FF2B5EF4-FFF2-40B4-BE49-F238E27FC236}">
                <a16:creationId xmlns:a16="http://schemas.microsoft.com/office/drawing/2014/main" id="{05DDEFF2-A6EB-484D-9083-588DEC0327E2}"/>
              </a:ext>
            </a:extLst>
          </p:cNvPr>
          <p:cNvSpPr/>
          <p:nvPr/>
        </p:nvSpPr>
        <p:spPr>
          <a:xfrm>
            <a:off x="5972217" y="2512554"/>
            <a:ext cx="2144477" cy="144576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1" name="Pravokutnik: zaobljeni kutovi 160">
            <a:extLst>
              <a:ext uri="{FF2B5EF4-FFF2-40B4-BE49-F238E27FC236}">
                <a16:creationId xmlns:a16="http://schemas.microsoft.com/office/drawing/2014/main" id="{29B1CC28-FAC2-4A80-BDF7-864D3E2069DC}"/>
              </a:ext>
            </a:extLst>
          </p:cNvPr>
          <p:cNvSpPr/>
          <p:nvPr/>
        </p:nvSpPr>
        <p:spPr>
          <a:xfrm>
            <a:off x="8344618" y="2091463"/>
            <a:ext cx="1866529" cy="1023293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2" name="Grafika 161" descr="Baza podataka">
            <a:extLst>
              <a:ext uri="{FF2B5EF4-FFF2-40B4-BE49-F238E27FC236}">
                <a16:creationId xmlns:a16="http://schemas.microsoft.com/office/drawing/2014/main" id="{AF22C52B-2311-48BF-8B3B-F8F52E58C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8345" y="1146910"/>
            <a:ext cx="419136" cy="419136"/>
          </a:xfrm>
          <a:prstGeom prst="rect">
            <a:avLst/>
          </a:prstGeom>
        </p:spPr>
      </p:pic>
      <p:pic>
        <p:nvPicPr>
          <p:cNvPr id="163" name="Grafika 162" descr="Baza podataka">
            <a:extLst>
              <a:ext uri="{FF2B5EF4-FFF2-40B4-BE49-F238E27FC236}">
                <a16:creationId xmlns:a16="http://schemas.microsoft.com/office/drawing/2014/main" id="{BE03B5E3-4BD2-464E-9C91-827EC3BF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6255" y="1228289"/>
            <a:ext cx="419136" cy="419136"/>
          </a:xfrm>
          <a:prstGeom prst="rect">
            <a:avLst/>
          </a:prstGeom>
        </p:spPr>
      </p:pic>
      <p:sp>
        <p:nvSpPr>
          <p:cNvPr id="164" name="TekstniOkvir 163">
            <a:extLst>
              <a:ext uri="{FF2B5EF4-FFF2-40B4-BE49-F238E27FC236}">
                <a16:creationId xmlns:a16="http://schemas.microsoft.com/office/drawing/2014/main" id="{A978E677-D30A-409E-BFB7-38BBC7413D98}"/>
              </a:ext>
            </a:extLst>
          </p:cNvPr>
          <p:cNvSpPr txBox="1"/>
          <p:nvPr/>
        </p:nvSpPr>
        <p:spPr>
          <a:xfrm>
            <a:off x="9543122" y="1320482"/>
            <a:ext cx="1080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err="1"/>
              <a:t>Raw</a:t>
            </a:r>
            <a:r>
              <a:rPr lang="hr-HR" sz="1400" dirty="0"/>
              <a:t> podatci</a:t>
            </a:r>
          </a:p>
        </p:txBody>
      </p:sp>
      <p:sp>
        <p:nvSpPr>
          <p:cNvPr id="165" name="TekstniOkvir 164">
            <a:extLst>
              <a:ext uri="{FF2B5EF4-FFF2-40B4-BE49-F238E27FC236}">
                <a16:creationId xmlns:a16="http://schemas.microsoft.com/office/drawing/2014/main" id="{24706E12-5E19-4176-AAF5-9A842A6E2347}"/>
              </a:ext>
            </a:extLst>
          </p:cNvPr>
          <p:cNvSpPr txBox="1"/>
          <p:nvPr/>
        </p:nvSpPr>
        <p:spPr>
          <a:xfrm>
            <a:off x="9335700" y="1634847"/>
            <a:ext cx="2343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Uklanjanje komponente vremenske serije</a:t>
            </a:r>
          </a:p>
          <a:p>
            <a:r>
              <a:rPr lang="hr-HR" sz="1000" dirty="0"/>
              <a:t>(reducirani podatci)</a:t>
            </a:r>
          </a:p>
        </p:txBody>
      </p:sp>
      <p:sp>
        <p:nvSpPr>
          <p:cNvPr id="166" name="Pravokutnik 165">
            <a:extLst>
              <a:ext uri="{FF2B5EF4-FFF2-40B4-BE49-F238E27FC236}">
                <a16:creationId xmlns:a16="http://schemas.microsoft.com/office/drawing/2014/main" id="{5DD3FE75-096D-4350-AA88-7127CB679EA5}"/>
              </a:ext>
            </a:extLst>
          </p:cNvPr>
          <p:cNvSpPr/>
          <p:nvPr/>
        </p:nvSpPr>
        <p:spPr>
          <a:xfrm>
            <a:off x="8275068" y="2027601"/>
            <a:ext cx="2035678" cy="25853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Podatci za analizu</a:t>
            </a:r>
          </a:p>
        </p:txBody>
      </p:sp>
      <p:cxnSp>
        <p:nvCxnSpPr>
          <p:cNvPr id="167" name="Poveznik: kutno 166">
            <a:extLst>
              <a:ext uri="{FF2B5EF4-FFF2-40B4-BE49-F238E27FC236}">
                <a16:creationId xmlns:a16="http://schemas.microsoft.com/office/drawing/2014/main" id="{602EC815-239E-491C-9327-6D4B052930D7}"/>
              </a:ext>
            </a:extLst>
          </p:cNvPr>
          <p:cNvCxnSpPr>
            <a:cxnSpLocks/>
            <a:stCxn id="166" idx="1"/>
            <a:endCxn id="169" idx="0"/>
          </p:cNvCxnSpPr>
          <p:nvPr/>
        </p:nvCxnSpPr>
        <p:spPr>
          <a:xfrm rot="10800000" flipV="1">
            <a:off x="7042662" y="2156869"/>
            <a:ext cx="1232407" cy="331225"/>
          </a:xfrm>
          <a:prstGeom prst="bentConnector2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kstniOkvir 167">
            <a:extLst>
              <a:ext uri="{FF2B5EF4-FFF2-40B4-BE49-F238E27FC236}">
                <a16:creationId xmlns:a16="http://schemas.microsoft.com/office/drawing/2014/main" id="{4776B0F1-2E42-4CA2-B650-ED48DD21AF5C}"/>
              </a:ext>
            </a:extLst>
          </p:cNvPr>
          <p:cNvSpPr txBox="1"/>
          <p:nvPr/>
        </p:nvSpPr>
        <p:spPr>
          <a:xfrm>
            <a:off x="8390023" y="2268370"/>
            <a:ext cx="186652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/>
              <a:t>KLIJENT_ID, OZNAKA_PARTIJE, DATUM_OTVARANJA, PLANIRANI_DATUM_ZATVARANJA, UGOVORENI_IZNOS, VRSTA_KLIJENTA, PROIZVOD, VISINA_KAMATE, STAROST, VALUTA, VRSTA_PROIZVODA, TIP_KAMATE, PRIJEVREMENI_RASKID </a:t>
            </a:r>
          </a:p>
        </p:txBody>
      </p:sp>
      <p:sp>
        <p:nvSpPr>
          <p:cNvPr id="169" name="Pravokutnik 168">
            <a:extLst>
              <a:ext uri="{FF2B5EF4-FFF2-40B4-BE49-F238E27FC236}">
                <a16:creationId xmlns:a16="http://schemas.microsoft.com/office/drawing/2014/main" id="{2F4C83CF-2898-456A-AE43-A521CFC3BAFE}"/>
              </a:ext>
            </a:extLst>
          </p:cNvPr>
          <p:cNvSpPr/>
          <p:nvPr/>
        </p:nvSpPr>
        <p:spPr>
          <a:xfrm>
            <a:off x="5913107" y="2488095"/>
            <a:ext cx="2259107" cy="22933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Izvlačenje značajki iz cijelog </a:t>
            </a:r>
            <a:r>
              <a:rPr lang="hr-HR" sz="1100" dirty="0" err="1"/>
              <a:t>dataseta</a:t>
            </a:r>
            <a:endParaRPr lang="hr-HR" sz="1100" dirty="0"/>
          </a:p>
        </p:txBody>
      </p:sp>
      <p:sp>
        <p:nvSpPr>
          <p:cNvPr id="171" name="Pravokutnik 170">
            <a:extLst>
              <a:ext uri="{FF2B5EF4-FFF2-40B4-BE49-F238E27FC236}">
                <a16:creationId xmlns:a16="http://schemas.microsoft.com/office/drawing/2014/main" id="{C2C3F358-670F-4428-8850-301E0CB8A5E7}"/>
              </a:ext>
            </a:extLst>
          </p:cNvPr>
          <p:cNvSpPr/>
          <p:nvPr/>
        </p:nvSpPr>
        <p:spPr>
          <a:xfrm>
            <a:off x="8218345" y="3291663"/>
            <a:ext cx="2144477" cy="34622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/>
              <a:t>Izvlačenje značajki iz trening seta – informacije o klijentu</a:t>
            </a:r>
          </a:p>
        </p:txBody>
      </p:sp>
      <p:sp>
        <p:nvSpPr>
          <p:cNvPr id="172" name="Pravokutnik 171">
            <a:extLst>
              <a:ext uri="{FF2B5EF4-FFF2-40B4-BE49-F238E27FC236}">
                <a16:creationId xmlns:a16="http://schemas.microsoft.com/office/drawing/2014/main" id="{2B3C2E6C-B533-4211-9A38-8DF03FC449F5}"/>
              </a:ext>
            </a:extLst>
          </p:cNvPr>
          <p:cNvSpPr/>
          <p:nvPr/>
        </p:nvSpPr>
        <p:spPr>
          <a:xfrm>
            <a:off x="10474361" y="2476607"/>
            <a:ext cx="1598800" cy="2272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err="1"/>
              <a:t>Mean</a:t>
            </a:r>
            <a:r>
              <a:rPr lang="hr-HR" sz="1100" dirty="0"/>
              <a:t> </a:t>
            </a:r>
            <a:r>
              <a:rPr lang="hr-HR" sz="1100" dirty="0" err="1"/>
              <a:t>encoding</a:t>
            </a:r>
            <a:r>
              <a:rPr lang="hr-HR" sz="1100" dirty="0"/>
              <a:t> (uz CV)</a:t>
            </a:r>
          </a:p>
        </p:txBody>
      </p:sp>
      <p:sp>
        <p:nvSpPr>
          <p:cNvPr id="173" name="TekstniOkvir 172">
            <a:extLst>
              <a:ext uri="{FF2B5EF4-FFF2-40B4-BE49-F238E27FC236}">
                <a16:creationId xmlns:a16="http://schemas.microsoft.com/office/drawing/2014/main" id="{B85090FB-E1B3-439E-B27B-868D8EFAEF89}"/>
              </a:ext>
            </a:extLst>
          </p:cNvPr>
          <p:cNvSpPr txBox="1"/>
          <p:nvPr/>
        </p:nvSpPr>
        <p:spPr>
          <a:xfrm>
            <a:off x="6015961" y="2701417"/>
            <a:ext cx="20751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/>
              <a:t>NA_VISINA_KAMATE, STAROST_NA, TIME_TO_RETURN, TIME_TO_RETURN_NEGATIVE, TIME_TO_RETURN_OVER2018, TIME_TO_RETURN_UNDER2011, MONEY_RETURN_PER_DAY, FIZICKA_OSOBA, GODINA_OTVARANJA, GODINA_PLANIRANI_ZATVARANJA, KVARTAL_OTVARANJA, KVARTAL_ZATVARANJA, VALUTA_TECAJ_RAZLIKA_MJESEC, VALUTA_TECAJ_RAZLIKA_MJESEC6, IT_PROIZVOD_VRSTA_KLIJENTA</a:t>
            </a:r>
          </a:p>
        </p:txBody>
      </p:sp>
      <p:sp>
        <p:nvSpPr>
          <p:cNvPr id="174" name="TekstniOkvir 173">
            <a:extLst>
              <a:ext uri="{FF2B5EF4-FFF2-40B4-BE49-F238E27FC236}">
                <a16:creationId xmlns:a16="http://schemas.microsoft.com/office/drawing/2014/main" id="{96B3B8F9-BD83-43F7-970F-52CC67B43F40}"/>
              </a:ext>
            </a:extLst>
          </p:cNvPr>
          <p:cNvSpPr txBox="1"/>
          <p:nvPr/>
        </p:nvSpPr>
        <p:spPr>
          <a:xfrm>
            <a:off x="8287516" y="3614921"/>
            <a:ext cx="207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/>
              <a:t>BROJ_PARTIJA, BROJ_KREDITA, BROJ_DEPOZITA, BROJ_Y, BROJ_N, PERCENT_RETURN_KREDIT, PERCENT_RETURN_DEPOZIT, Y_N_RATIO, PRVA_PARTIJA, PRODUZENJE</a:t>
            </a:r>
          </a:p>
        </p:txBody>
      </p:sp>
      <p:sp>
        <p:nvSpPr>
          <p:cNvPr id="175" name="TekstniOkvir 174">
            <a:extLst>
              <a:ext uri="{FF2B5EF4-FFF2-40B4-BE49-F238E27FC236}">
                <a16:creationId xmlns:a16="http://schemas.microsoft.com/office/drawing/2014/main" id="{ABA22609-A33F-43A0-A668-3B3D052DD4F6}"/>
              </a:ext>
            </a:extLst>
          </p:cNvPr>
          <p:cNvSpPr txBox="1"/>
          <p:nvPr/>
        </p:nvSpPr>
        <p:spPr>
          <a:xfrm>
            <a:off x="10529690" y="2691563"/>
            <a:ext cx="149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/>
              <a:t>ME_VRSTA_PROIZVODA, ME_PROIZVOD, ME_VRSTA_KLIJENTA, ME_KVARTAL_OTVARANJA</a:t>
            </a:r>
          </a:p>
        </p:txBody>
      </p:sp>
      <p:cxnSp>
        <p:nvCxnSpPr>
          <p:cNvPr id="176" name="Poveznik: kutno 175">
            <a:extLst>
              <a:ext uri="{FF2B5EF4-FFF2-40B4-BE49-F238E27FC236}">
                <a16:creationId xmlns:a16="http://schemas.microsoft.com/office/drawing/2014/main" id="{97215B0F-2B6D-46BB-BDD6-75646D8AD85F}"/>
              </a:ext>
            </a:extLst>
          </p:cNvPr>
          <p:cNvCxnSpPr>
            <a:cxnSpLocks/>
            <a:stCxn id="166" idx="3"/>
            <a:endCxn id="172" idx="0"/>
          </p:cNvCxnSpPr>
          <p:nvPr/>
        </p:nvCxnSpPr>
        <p:spPr>
          <a:xfrm>
            <a:off x="10310746" y="2156870"/>
            <a:ext cx="963015" cy="319737"/>
          </a:xfrm>
          <a:prstGeom prst="bentConnector2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Pravokutnik 176">
            <a:extLst>
              <a:ext uri="{FF2B5EF4-FFF2-40B4-BE49-F238E27FC236}">
                <a16:creationId xmlns:a16="http://schemas.microsoft.com/office/drawing/2014/main" id="{5BC4BE92-1B5A-4B3A-8E07-8AA02D2C40DF}"/>
              </a:ext>
            </a:extLst>
          </p:cNvPr>
          <p:cNvSpPr/>
          <p:nvPr/>
        </p:nvSpPr>
        <p:spPr>
          <a:xfrm>
            <a:off x="7766741" y="4480034"/>
            <a:ext cx="3081788" cy="25853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100" dirty="0" err="1"/>
              <a:t>Encoding</a:t>
            </a:r>
            <a:endParaRPr lang="hr-HR" sz="1100" dirty="0"/>
          </a:p>
        </p:txBody>
      </p:sp>
      <p:sp>
        <p:nvSpPr>
          <p:cNvPr id="178" name="TekstniOkvir 177">
            <a:extLst>
              <a:ext uri="{FF2B5EF4-FFF2-40B4-BE49-F238E27FC236}">
                <a16:creationId xmlns:a16="http://schemas.microsoft.com/office/drawing/2014/main" id="{FFC40695-DEF2-476E-B233-0B4C3A9234B1}"/>
              </a:ext>
            </a:extLst>
          </p:cNvPr>
          <p:cNvSpPr txBox="1"/>
          <p:nvPr/>
        </p:nvSpPr>
        <p:spPr>
          <a:xfrm>
            <a:off x="7828562" y="4727170"/>
            <a:ext cx="290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700" b="1" dirty="0"/>
              <a:t>LABEL ENCODING</a:t>
            </a:r>
            <a:r>
              <a:rPr lang="hr-HR" sz="700" dirty="0"/>
              <a:t>: VRSTA_KLIJENTA, PROIZVOD, DATUM_OTVARANJA, PLANIRANI_DATUM_ZATVARANJA, SVE LOGIČKE ZNAČAJKE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700" b="1" dirty="0"/>
              <a:t>FREQUENCY ENCODING</a:t>
            </a:r>
            <a:r>
              <a:rPr lang="hr-HR" sz="700" dirty="0"/>
              <a:t>: IT_PROIZVOD_VRSTA_KLIJENTA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700" b="1" dirty="0"/>
              <a:t>ONE HOT ENCODING</a:t>
            </a:r>
            <a:r>
              <a:rPr lang="hr-HR" sz="700" dirty="0"/>
              <a:t>: VALUTA, TIP_KAMATE, VRSTA_PROIZVODA</a:t>
            </a:r>
          </a:p>
        </p:txBody>
      </p:sp>
      <p:sp>
        <p:nvSpPr>
          <p:cNvPr id="179" name="Pravokutnik: zaobljeni kutovi 178">
            <a:extLst>
              <a:ext uri="{FF2B5EF4-FFF2-40B4-BE49-F238E27FC236}">
                <a16:creationId xmlns:a16="http://schemas.microsoft.com/office/drawing/2014/main" id="{7A78BD8D-F545-42F4-B990-68B20EC2BD02}"/>
              </a:ext>
            </a:extLst>
          </p:cNvPr>
          <p:cNvSpPr/>
          <p:nvPr/>
        </p:nvSpPr>
        <p:spPr>
          <a:xfrm>
            <a:off x="8034880" y="5473082"/>
            <a:ext cx="2486004" cy="40752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0" name="Pravokutnik 179">
            <a:extLst>
              <a:ext uri="{FF2B5EF4-FFF2-40B4-BE49-F238E27FC236}">
                <a16:creationId xmlns:a16="http://schemas.microsoft.com/office/drawing/2014/main" id="{7D6C532E-EC58-4677-8264-5DFD5C708826}"/>
              </a:ext>
            </a:extLst>
          </p:cNvPr>
          <p:cNvSpPr/>
          <p:nvPr/>
        </p:nvSpPr>
        <p:spPr>
          <a:xfrm>
            <a:off x="7945305" y="5392575"/>
            <a:ext cx="2755963" cy="26107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err="1"/>
              <a:t>Pretprocesirani</a:t>
            </a:r>
            <a:r>
              <a:rPr lang="hr-HR" sz="1400" dirty="0"/>
              <a:t> podatci</a:t>
            </a:r>
          </a:p>
        </p:txBody>
      </p:sp>
      <p:sp>
        <p:nvSpPr>
          <p:cNvPr id="181" name="TekstniOkvir 180">
            <a:extLst>
              <a:ext uri="{FF2B5EF4-FFF2-40B4-BE49-F238E27FC236}">
                <a16:creationId xmlns:a16="http://schemas.microsoft.com/office/drawing/2014/main" id="{C97EC82A-469F-4B8B-B92F-AA55EBDD2CE6}"/>
              </a:ext>
            </a:extLst>
          </p:cNvPr>
          <p:cNvSpPr txBox="1"/>
          <p:nvPr/>
        </p:nvSpPr>
        <p:spPr>
          <a:xfrm>
            <a:off x="8058609" y="5670371"/>
            <a:ext cx="2438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700" b="1" dirty="0"/>
              <a:t>ELIMINACIJA</a:t>
            </a:r>
            <a:r>
              <a:rPr lang="hr-HR" sz="700" dirty="0"/>
              <a:t>: KLIJENT_ID, OZNAKA_PARTIJE</a:t>
            </a:r>
          </a:p>
        </p:txBody>
      </p:sp>
      <p:cxnSp>
        <p:nvCxnSpPr>
          <p:cNvPr id="183" name="Ravni poveznik sa strelicom 182">
            <a:extLst>
              <a:ext uri="{FF2B5EF4-FFF2-40B4-BE49-F238E27FC236}">
                <a16:creationId xmlns:a16="http://schemas.microsoft.com/office/drawing/2014/main" id="{DE4E20A6-D118-4D4A-B6C7-35A953CFA974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9287873" y="1688632"/>
            <a:ext cx="5034" cy="338969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kstniOkvir 208">
            <a:extLst>
              <a:ext uri="{FF2B5EF4-FFF2-40B4-BE49-F238E27FC236}">
                <a16:creationId xmlns:a16="http://schemas.microsoft.com/office/drawing/2014/main" id="{B4BBD11A-85E3-4868-9DE7-C3060B6FB6ED}"/>
              </a:ext>
            </a:extLst>
          </p:cNvPr>
          <p:cNvSpPr txBox="1"/>
          <p:nvPr/>
        </p:nvSpPr>
        <p:spPr>
          <a:xfrm>
            <a:off x="1035481" y="1163300"/>
            <a:ext cx="5950674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Proveli smo </a:t>
            </a:r>
            <a:r>
              <a:rPr lang="hr-HR" sz="1600" b="1" dirty="0"/>
              <a:t>imputaciju</a:t>
            </a:r>
            <a:r>
              <a:rPr lang="hr-HR" sz="1600" dirty="0"/>
              <a:t>, </a:t>
            </a:r>
            <a:r>
              <a:rPr lang="hr-HR" sz="1600" b="1" dirty="0"/>
              <a:t>izvlačenje značajki</a:t>
            </a:r>
            <a:r>
              <a:rPr lang="hr-HR" sz="1600" dirty="0"/>
              <a:t>, </a:t>
            </a:r>
            <a:r>
              <a:rPr lang="hr-HR" sz="1600" b="1" dirty="0" err="1"/>
              <a:t>encoding</a:t>
            </a:r>
            <a:r>
              <a:rPr lang="hr-HR" sz="1600" b="1" dirty="0"/>
              <a:t> </a:t>
            </a:r>
            <a:r>
              <a:rPr lang="hr-HR" sz="1600" dirty="0"/>
              <a:t>te</a:t>
            </a:r>
            <a:r>
              <a:rPr lang="hr-HR" sz="1600" b="1" dirty="0"/>
              <a:t> eliminaciju</a:t>
            </a:r>
            <a:r>
              <a:rPr lang="hr-HR" sz="1600" dirty="0"/>
              <a:t>.</a:t>
            </a:r>
            <a:endParaRPr lang="hr-HR" sz="1600" b="1" dirty="0"/>
          </a:p>
        </p:txBody>
      </p:sp>
      <p:sp>
        <p:nvSpPr>
          <p:cNvPr id="51" name="Pravokutnik: zaobljeni kutovi 50">
            <a:extLst>
              <a:ext uri="{FF2B5EF4-FFF2-40B4-BE49-F238E27FC236}">
                <a16:creationId xmlns:a16="http://schemas.microsoft.com/office/drawing/2014/main" id="{4084A80D-2967-4106-84DE-80F0E80DE9D2}"/>
              </a:ext>
            </a:extLst>
          </p:cNvPr>
          <p:cNvSpPr/>
          <p:nvPr/>
        </p:nvSpPr>
        <p:spPr>
          <a:xfrm>
            <a:off x="1891458" y="1777403"/>
            <a:ext cx="3224107" cy="960325"/>
          </a:xfrm>
          <a:prstGeom prst="roundRect">
            <a:avLst/>
          </a:prstGeom>
          <a:solidFill>
            <a:srgbClr val="B4D7FE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sp>
        <p:nvSpPr>
          <p:cNvPr id="52" name="Pravokutnik: zaobljeni kutovi 51">
            <a:extLst>
              <a:ext uri="{FF2B5EF4-FFF2-40B4-BE49-F238E27FC236}">
                <a16:creationId xmlns:a16="http://schemas.microsoft.com/office/drawing/2014/main" id="{A346ACF2-EBF6-4589-A536-F968F138A5D2}"/>
              </a:ext>
            </a:extLst>
          </p:cNvPr>
          <p:cNvSpPr/>
          <p:nvPr/>
        </p:nvSpPr>
        <p:spPr>
          <a:xfrm>
            <a:off x="1887098" y="3702788"/>
            <a:ext cx="3224107" cy="813422"/>
          </a:xfrm>
          <a:prstGeom prst="roundRect">
            <a:avLst/>
          </a:prstGeom>
          <a:solidFill>
            <a:srgbClr val="B4D7FE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sp>
        <p:nvSpPr>
          <p:cNvPr id="55" name="TekstniOkvir 35">
            <a:extLst>
              <a:ext uri="{FF2B5EF4-FFF2-40B4-BE49-F238E27FC236}">
                <a16:creationId xmlns:a16="http://schemas.microsoft.com/office/drawing/2014/main" id="{86707A7E-9538-4E92-B9EE-9ABACFABD712}"/>
              </a:ext>
            </a:extLst>
          </p:cNvPr>
          <p:cNvSpPr txBox="1"/>
          <p:nvPr/>
        </p:nvSpPr>
        <p:spPr>
          <a:xfrm>
            <a:off x="1521144" y="1777403"/>
            <a:ext cx="2072026" cy="307777"/>
          </a:xfrm>
          <a:prstGeom prst="rect">
            <a:avLst/>
          </a:prstGeom>
          <a:solidFill>
            <a:srgbClr val="2F559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 err="1">
                <a:solidFill>
                  <a:schemeClr val="bg1"/>
                </a:solidFill>
              </a:rPr>
              <a:t>Missing</a:t>
            </a:r>
            <a:r>
              <a:rPr lang="hr-HR" sz="1400" dirty="0">
                <a:solidFill>
                  <a:schemeClr val="bg1"/>
                </a:solidFill>
              </a:rPr>
              <a:t> </a:t>
            </a:r>
            <a:r>
              <a:rPr lang="hr-HR" sz="1400" dirty="0" err="1">
                <a:solidFill>
                  <a:schemeClr val="bg1"/>
                </a:solidFill>
              </a:rPr>
              <a:t>values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56" name="TekstniOkvir 36">
            <a:extLst>
              <a:ext uri="{FF2B5EF4-FFF2-40B4-BE49-F238E27FC236}">
                <a16:creationId xmlns:a16="http://schemas.microsoft.com/office/drawing/2014/main" id="{82F0E318-0151-4D74-A55A-33DFC493342F}"/>
              </a:ext>
            </a:extLst>
          </p:cNvPr>
          <p:cNvSpPr txBox="1"/>
          <p:nvPr/>
        </p:nvSpPr>
        <p:spPr>
          <a:xfrm>
            <a:off x="1516784" y="3704902"/>
            <a:ext cx="2072026" cy="307777"/>
          </a:xfrm>
          <a:prstGeom prst="rect">
            <a:avLst/>
          </a:prstGeom>
          <a:solidFill>
            <a:srgbClr val="2F559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 err="1">
                <a:solidFill>
                  <a:schemeClr val="bg1"/>
                </a:solidFill>
              </a:rPr>
              <a:t>Encoding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id="{02606E53-00CD-4AA0-9B99-D557CC38B775}"/>
              </a:ext>
            </a:extLst>
          </p:cNvPr>
          <p:cNvSpPr/>
          <p:nvPr/>
        </p:nvSpPr>
        <p:spPr>
          <a:xfrm>
            <a:off x="1889642" y="1934769"/>
            <a:ext cx="30105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dirty="0">
                <a:solidFill>
                  <a:schemeClr val="tx1"/>
                </a:solidFill>
              </a:rPr>
              <a:t>VISINA_KAMATE: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Imputacija s 999 i značajka oznake</a:t>
            </a:r>
          </a:p>
          <a:p>
            <a:r>
              <a:rPr lang="hr-HR" sz="1000" dirty="0">
                <a:solidFill>
                  <a:schemeClr val="tx1"/>
                </a:solidFill>
              </a:rPr>
              <a:t>PLANIRANI_DATUM_ZATVARANJA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Imputacija s zadnjim iz TS</a:t>
            </a:r>
          </a:p>
        </p:txBody>
      </p:sp>
      <p:sp>
        <p:nvSpPr>
          <p:cNvPr id="59" name="Pravokutnik 58">
            <a:extLst>
              <a:ext uri="{FF2B5EF4-FFF2-40B4-BE49-F238E27FC236}">
                <a16:creationId xmlns:a16="http://schemas.microsoft.com/office/drawing/2014/main" id="{2A0BC6AE-4E2C-4DD9-A7FE-241234F4CC17}"/>
              </a:ext>
            </a:extLst>
          </p:cNvPr>
          <p:cNvSpPr/>
          <p:nvPr/>
        </p:nvSpPr>
        <p:spPr>
          <a:xfrm>
            <a:off x="1887098" y="3787831"/>
            <a:ext cx="30105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err="1">
                <a:solidFill>
                  <a:schemeClr val="tx1"/>
                </a:solidFill>
              </a:rPr>
              <a:t>Label</a:t>
            </a:r>
            <a:r>
              <a:rPr lang="hr-HR" sz="1000" dirty="0">
                <a:solidFill>
                  <a:schemeClr val="tx1"/>
                </a:solidFill>
              </a:rPr>
              <a:t> </a:t>
            </a:r>
            <a:r>
              <a:rPr lang="hr-HR" sz="1000" dirty="0" err="1">
                <a:solidFill>
                  <a:schemeClr val="tx1"/>
                </a:solidFill>
              </a:rPr>
              <a:t>encoding</a:t>
            </a:r>
            <a:endParaRPr lang="hr-HR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err="1">
                <a:solidFill>
                  <a:schemeClr val="tx1"/>
                </a:solidFill>
              </a:rPr>
              <a:t>Frequency</a:t>
            </a:r>
            <a:r>
              <a:rPr lang="hr-HR" sz="1000" dirty="0">
                <a:solidFill>
                  <a:schemeClr val="tx1"/>
                </a:solidFill>
              </a:rPr>
              <a:t> </a:t>
            </a:r>
            <a:r>
              <a:rPr lang="hr-HR" sz="1000" dirty="0" err="1">
                <a:solidFill>
                  <a:schemeClr val="tx1"/>
                </a:solidFill>
              </a:rPr>
              <a:t>encoding</a:t>
            </a:r>
            <a:endParaRPr lang="hr-HR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One-</a:t>
            </a:r>
            <a:r>
              <a:rPr lang="hr-HR" sz="1000" dirty="0" err="1">
                <a:solidFill>
                  <a:schemeClr val="tx1"/>
                </a:solidFill>
              </a:rPr>
              <a:t>hot</a:t>
            </a:r>
            <a:r>
              <a:rPr lang="hr-HR" sz="1000" dirty="0">
                <a:solidFill>
                  <a:schemeClr val="tx1"/>
                </a:solidFill>
              </a:rPr>
              <a:t> </a:t>
            </a:r>
            <a:r>
              <a:rPr lang="hr-HR" sz="1000" dirty="0" err="1">
                <a:solidFill>
                  <a:schemeClr val="tx1"/>
                </a:solidFill>
              </a:rPr>
              <a:t>encoding</a:t>
            </a:r>
            <a:endParaRPr lang="hr-HR" sz="700" dirty="0">
              <a:solidFill>
                <a:schemeClr val="tx1"/>
              </a:solidFill>
            </a:endParaRPr>
          </a:p>
        </p:txBody>
      </p:sp>
      <p:sp>
        <p:nvSpPr>
          <p:cNvPr id="60" name="TekstniOkvir 36">
            <a:extLst>
              <a:ext uri="{FF2B5EF4-FFF2-40B4-BE49-F238E27FC236}">
                <a16:creationId xmlns:a16="http://schemas.microsoft.com/office/drawing/2014/main" id="{952B4305-065F-4651-B668-98ECD2D70975}"/>
              </a:ext>
            </a:extLst>
          </p:cNvPr>
          <p:cNvSpPr txBox="1"/>
          <p:nvPr/>
        </p:nvSpPr>
        <p:spPr>
          <a:xfrm>
            <a:off x="1516784" y="4588448"/>
            <a:ext cx="2072026" cy="307777"/>
          </a:xfrm>
          <a:prstGeom prst="rect">
            <a:avLst/>
          </a:prstGeom>
          <a:solidFill>
            <a:srgbClr val="2F559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>
                <a:solidFill>
                  <a:schemeClr val="bg1"/>
                </a:solidFill>
              </a:rPr>
              <a:t>Eliminacija</a:t>
            </a:r>
          </a:p>
        </p:txBody>
      </p:sp>
      <p:sp>
        <p:nvSpPr>
          <p:cNvPr id="62" name="Pravokutnik 61">
            <a:extLst>
              <a:ext uri="{FF2B5EF4-FFF2-40B4-BE49-F238E27FC236}">
                <a16:creationId xmlns:a16="http://schemas.microsoft.com/office/drawing/2014/main" id="{58FEBE6E-AFEB-4CAC-AF36-8925160649A9}"/>
              </a:ext>
            </a:extLst>
          </p:cNvPr>
          <p:cNvSpPr/>
          <p:nvPr/>
        </p:nvSpPr>
        <p:spPr>
          <a:xfrm>
            <a:off x="1884568" y="4675846"/>
            <a:ext cx="31717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KLIJENT_ID, OZNAKA_PARTIJE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Zapisi s NA planiranim datumom zatvaranja i datumom otvaranja prije 1996. g.</a:t>
            </a: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70BC9EF5-7272-4854-8BD6-B01A522FC3D2}"/>
              </a:ext>
            </a:extLst>
          </p:cNvPr>
          <p:cNvSpPr txBox="1"/>
          <p:nvPr/>
        </p:nvSpPr>
        <p:spPr>
          <a:xfrm>
            <a:off x="1035480" y="5675493"/>
            <a:ext cx="6510795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Konačni </a:t>
            </a:r>
            <a:r>
              <a:rPr lang="hr-HR" sz="1600" dirty="0" err="1"/>
              <a:t>pretprocesirani</a:t>
            </a:r>
            <a:r>
              <a:rPr lang="hr-HR" sz="1600" dirty="0"/>
              <a:t> podatci (prije pripreme i vanjskih) imaju </a:t>
            </a:r>
            <a:r>
              <a:rPr lang="hr-HR" sz="1600" b="1" dirty="0"/>
              <a:t>39 značajki</a:t>
            </a:r>
            <a:r>
              <a:rPr lang="hr-HR" sz="1600" dirty="0"/>
              <a:t>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12D2828-25CC-4F3E-8945-0610D4231CD7}"/>
              </a:ext>
            </a:extLst>
          </p:cNvPr>
          <p:cNvSpPr/>
          <p:nvPr/>
        </p:nvSpPr>
        <p:spPr>
          <a:xfrm>
            <a:off x="8920281" y="5887152"/>
            <a:ext cx="914400" cy="211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Pravokutnik: zaobljeni kutovi 64">
            <a:extLst>
              <a:ext uri="{FF2B5EF4-FFF2-40B4-BE49-F238E27FC236}">
                <a16:creationId xmlns:a16="http://schemas.microsoft.com/office/drawing/2014/main" id="{A8258DD7-7560-4ACE-AE5E-CCF584164F88}"/>
              </a:ext>
            </a:extLst>
          </p:cNvPr>
          <p:cNvSpPr/>
          <p:nvPr/>
        </p:nvSpPr>
        <p:spPr>
          <a:xfrm>
            <a:off x="1887098" y="2821228"/>
            <a:ext cx="3224107" cy="797146"/>
          </a:xfrm>
          <a:prstGeom prst="roundRect">
            <a:avLst/>
          </a:prstGeom>
          <a:solidFill>
            <a:srgbClr val="B4D7FE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sp>
        <p:nvSpPr>
          <p:cNvPr id="66" name="TekstniOkvir 34">
            <a:extLst>
              <a:ext uri="{FF2B5EF4-FFF2-40B4-BE49-F238E27FC236}">
                <a16:creationId xmlns:a16="http://schemas.microsoft.com/office/drawing/2014/main" id="{4655D4C0-C1F2-4CFA-8388-3C478E1D34E3}"/>
              </a:ext>
            </a:extLst>
          </p:cNvPr>
          <p:cNvSpPr txBox="1"/>
          <p:nvPr/>
        </p:nvSpPr>
        <p:spPr>
          <a:xfrm>
            <a:off x="1516783" y="2810459"/>
            <a:ext cx="2072027" cy="307777"/>
          </a:xfrm>
          <a:prstGeom prst="rect">
            <a:avLst/>
          </a:prstGeom>
          <a:solidFill>
            <a:srgbClr val="2F559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>
                <a:solidFill>
                  <a:schemeClr val="bg1"/>
                </a:solidFill>
              </a:rPr>
              <a:t>Izvlačenje značajki</a:t>
            </a:r>
          </a:p>
        </p:txBody>
      </p:sp>
      <p:sp>
        <p:nvSpPr>
          <p:cNvPr id="67" name="Pravokutnik 66">
            <a:extLst>
              <a:ext uri="{FF2B5EF4-FFF2-40B4-BE49-F238E27FC236}">
                <a16:creationId xmlns:a16="http://schemas.microsoft.com/office/drawing/2014/main" id="{4C9B6296-F866-4FB7-97B4-8A20FD00F321}"/>
              </a:ext>
            </a:extLst>
          </p:cNvPr>
          <p:cNvSpPr/>
          <p:nvPr/>
        </p:nvSpPr>
        <p:spPr>
          <a:xfrm>
            <a:off x="1887097" y="2972126"/>
            <a:ext cx="3048987" cy="75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Iz dobivenog </a:t>
            </a:r>
            <a:r>
              <a:rPr lang="hr-HR" sz="1000" dirty="0" err="1">
                <a:solidFill>
                  <a:schemeClr val="tx1"/>
                </a:solidFill>
              </a:rPr>
              <a:t>dataseta</a:t>
            </a:r>
            <a:endParaRPr lang="hr-HR" sz="1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>
                <a:solidFill>
                  <a:schemeClr val="tx1"/>
                </a:solidFill>
              </a:rPr>
              <a:t>Informacije o klijentu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000" dirty="0" err="1">
                <a:solidFill>
                  <a:schemeClr val="tx1"/>
                </a:solidFill>
              </a:rPr>
              <a:t>Mean</a:t>
            </a:r>
            <a:r>
              <a:rPr lang="hr-HR" sz="1000" dirty="0">
                <a:solidFill>
                  <a:schemeClr val="tx1"/>
                </a:solidFill>
              </a:rPr>
              <a:t> </a:t>
            </a:r>
            <a:r>
              <a:rPr lang="hr-HR" sz="1000" dirty="0" err="1">
                <a:solidFill>
                  <a:schemeClr val="tx1"/>
                </a:solidFill>
              </a:rPr>
              <a:t>encoding</a:t>
            </a:r>
            <a:r>
              <a:rPr lang="hr-HR" sz="1000" dirty="0">
                <a:solidFill>
                  <a:schemeClr val="tx1"/>
                </a:solidFill>
              </a:rPr>
              <a:t> </a:t>
            </a:r>
            <a:r>
              <a:rPr lang="hr-HR" sz="1000" dirty="0">
                <a:solidFill>
                  <a:schemeClr val="tx1"/>
                </a:solidFill>
                <a:sym typeface="Wingdings" panose="05000000000000000000" pitchFamily="2" charset="2"/>
              </a:rPr>
              <a:t> CV za </a:t>
            </a:r>
            <a:r>
              <a:rPr lang="hr-HR" sz="1000" dirty="0" err="1">
                <a:solidFill>
                  <a:schemeClr val="tx1"/>
                </a:solidFill>
                <a:sym typeface="Wingdings" panose="05000000000000000000" pitchFamily="2" charset="2"/>
              </a:rPr>
              <a:t>overfit</a:t>
            </a:r>
            <a:endParaRPr lang="hr-H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892CE7-EE9C-4893-8DD2-9A3732F8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VANJSKI PODATCI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534D25C-A27D-41B4-A45E-83FD034B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6</a:t>
            </a:fld>
            <a:endParaRPr lang="en-US" dirty="0"/>
          </a:p>
        </p:txBody>
      </p:sp>
      <p:sp>
        <p:nvSpPr>
          <p:cNvPr id="42" name="Strelica: peterokut 41">
            <a:extLst>
              <a:ext uri="{FF2B5EF4-FFF2-40B4-BE49-F238E27FC236}">
                <a16:creationId xmlns:a16="http://schemas.microsoft.com/office/drawing/2014/main" id="{F0FF73AE-50D5-4F80-828A-5F33D60B50AA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3" name="Strelica: ševron 42">
            <a:extLst>
              <a:ext uri="{FF2B5EF4-FFF2-40B4-BE49-F238E27FC236}">
                <a16:creationId xmlns:a16="http://schemas.microsoft.com/office/drawing/2014/main" id="{50D205F8-48D1-4C13-88C4-79A3A9AFFD37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4" name="Strelica: ševron 43">
            <a:extLst>
              <a:ext uri="{FF2B5EF4-FFF2-40B4-BE49-F238E27FC236}">
                <a16:creationId xmlns:a16="http://schemas.microsoft.com/office/drawing/2014/main" id="{85BA619E-F109-4FC8-BD5E-25E1FB5469CB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5" name="Strelica: ševron 44">
            <a:extLst>
              <a:ext uri="{FF2B5EF4-FFF2-40B4-BE49-F238E27FC236}">
                <a16:creationId xmlns:a16="http://schemas.microsoft.com/office/drawing/2014/main" id="{6424F67A-E5AE-43D0-BCAF-AF4BE5E280BE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6" name="Strelica: ševron 45">
            <a:extLst>
              <a:ext uri="{FF2B5EF4-FFF2-40B4-BE49-F238E27FC236}">
                <a16:creationId xmlns:a16="http://schemas.microsoft.com/office/drawing/2014/main" id="{0AE862FA-F84F-44BD-847C-F8401F367777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id="{796BF3AB-103E-45F6-B40B-236134D625CA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9E4DF92E-D3E6-4CB7-9A5B-9837827B19E9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id="{F82094E6-F56B-4750-B1C1-CB1D913F669D}"/>
              </a:ext>
            </a:extLst>
          </p:cNvPr>
          <p:cNvCxnSpPr>
            <a:cxnSpLocks/>
            <a:stCxn id="43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49">
            <a:extLst>
              <a:ext uri="{FF2B5EF4-FFF2-40B4-BE49-F238E27FC236}">
                <a16:creationId xmlns:a16="http://schemas.microsoft.com/office/drawing/2014/main" id="{4111F82B-2F00-41EF-A1ED-B68932E39EEA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id="{188AC6DA-4468-4981-AD37-6AA95C5BDB73}"/>
              </a:ext>
            </a:extLst>
          </p:cNvPr>
          <p:cNvCxnSpPr>
            <a:cxnSpLocks/>
            <a:stCxn id="44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51">
            <a:extLst>
              <a:ext uri="{FF2B5EF4-FFF2-40B4-BE49-F238E27FC236}">
                <a16:creationId xmlns:a16="http://schemas.microsoft.com/office/drawing/2014/main" id="{B3155F67-0EE7-494B-B4A6-70448F8E47EB}"/>
              </a:ext>
            </a:extLst>
          </p:cNvPr>
          <p:cNvCxnSpPr>
            <a:cxnSpLocks/>
            <a:endCxn id="44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>
            <a:extLst>
              <a:ext uri="{FF2B5EF4-FFF2-40B4-BE49-F238E27FC236}">
                <a16:creationId xmlns:a16="http://schemas.microsoft.com/office/drawing/2014/main" id="{A1109BAB-9E53-46CE-B29C-C19569AE4CDA}"/>
              </a:ext>
            </a:extLst>
          </p:cNvPr>
          <p:cNvCxnSpPr>
            <a:cxnSpLocks/>
            <a:stCxn id="45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53">
            <a:extLst>
              <a:ext uri="{FF2B5EF4-FFF2-40B4-BE49-F238E27FC236}">
                <a16:creationId xmlns:a16="http://schemas.microsoft.com/office/drawing/2014/main" id="{D17BF611-1022-4409-B04D-37CD9494A923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54">
            <a:extLst>
              <a:ext uri="{FF2B5EF4-FFF2-40B4-BE49-F238E27FC236}">
                <a16:creationId xmlns:a16="http://schemas.microsoft.com/office/drawing/2014/main" id="{F4A062F5-EF09-40DC-B1EC-6395532DD52E}"/>
              </a:ext>
            </a:extLst>
          </p:cNvPr>
          <p:cNvCxnSpPr>
            <a:cxnSpLocks/>
            <a:stCxn id="46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>
            <a:extLst>
              <a:ext uri="{FF2B5EF4-FFF2-40B4-BE49-F238E27FC236}">
                <a16:creationId xmlns:a16="http://schemas.microsoft.com/office/drawing/2014/main" id="{97E3C4A5-8F6A-4155-97BB-BE0BBE571161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>
            <a:extLst>
              <a:ext uri="{FF2B5EF4-FFF2-40B4-BE49-F238E27FC236}">
                <a16:creationId xmlns:a16="http://schemas.microsoft.com/office/drawing/2014/main" id="{B50EC51D-22A4-4916-B00C-15DEC7A0688B}"/>
              </a:ext>
            </a:extLst>
          </p:cNvPr>
          <p:cNvCxnSpPr>
            <a:cxnSpLocks/>
            <a:endCxn id="42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a 57">
            <a:extLst>
              <a:ext uri="{FF2B5EF4-FFF2-40B4-BE49-F238E27FC236}">
                <a16:creationId xmlns:a16="http://schemas.microsoft.com/office/drawing/2014/main" id="{D447C82C-50AE-4F1B-BF66-091B329484B9}"/>
              </a:ext>
            </a:extLst>
          </p:cNvPr>
          <p:cNvSpPr/>
          <p:nvPr/>
        </p:nvSpPr>
        <p:spPr>
          <a:xfrm>
            <a:off x="91509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281128EA-43ED-4687-AF81-EFE61572CE7D}"/>
              </a:ext>
            </a:extLst>
          </p:cNvPr>
          <p:cNvSpPr txBox="1"/>
          <p:nvPr/>
        </p:nvSpPr>
        <p:spPr>
          <a:xfrm>
            <a:off x="2947284" y="6405942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DEFINICIJA PROBLEMA I ANALIZA DATASETA | VANJSKI PODATCI</a:t>
            </a:r>
          </a:p>
          <a:p>
            <a:endParaRPr lang="hr-HR" sz="1050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663C3A2-0B35-4F58-A174-04DBF85E5A4A}"/>
              </a:ext>
            </a:extLst>
          </p:cNvPr>
          <p:cNvSpPr txBox="1"/>
          <p:nvPr/>
        </p:nvSpPr>
        <p:spPr>
          <a:xfrm>
            <a:off x="1035480" y="1163300"/>
            <a:ext cx="10057899" cy="584775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Uz dobivene povijesne podatke, u ovom data </a:t>
            </a:r>
            <a:r>
              <a:rPr lang="hr-HR" sz="1600" dirty="0" err="1"/>
              <a:t>science</a:t>
            </a:r>
            <a:r>
              <a:rPr lang="hr-HR" sz="1600" dirty="0"/>
              <a:t> zadatku dozvoljeno je model poboljšati korištenjem vanjskih, </a:t>
            </a:r>
            <a:r>
              <a:rPr lang="hr-HR" sz="1600" dirty="0" err="1"/>
              <a:t>makroekonmskih</a:t>
            </a:r>
            <a:r>
              <a:rPr lang="hr-HR" sz="1600" dirty="0"/>
              <a:t> podataka.</a:t>
            </a:r>
            <a:endParaRPr lang="hr-HR" sz="1600" b="1" dirty="0"/>
          </a:p>
        </p:txBody>
      </p:sp>
      <p:pic>
        <p:nvPicPr>
          <p:cNvPr id="2050" name="Picture 2" descr="Slikovni rezultat za world bank logo">
            <a:extLst>
              <a:ext uri="{FF2B5EF4-FFF2-40B4-BE49-F238E27FC236}">
                <a16:creationId xmlns:a16="http://schemas.microsoft.com/office/drawing/2014/main" id="{A060A46A-B890-4386-B7F8-608362DC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55" y="2152362"/>
            <a:ext cx="3311245" cy="18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3689EDD-FC7E-4612-AF7A-227300965189}"/>
              </a:ext>
            </a:extLst>
          </p:cNvPr>
          <p:cNvSpPr txBox="1"/>
          <p:nvPr/>
        </p:nvSpPr>
        <p:spPr>
          <a:xfrm>
            <a:off x="1197775" y="2413337"/>
            <a:ext cx="5984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Princip prikupljanja vanjskih podataka </a:t>
            </a:r>
            <a:r>
              <a:rPr lang="hr-HR" dirty="0">
                <a:sym typeface="Wingdings" panose="05000000000000000000" pitchFamily="2" charset="2"/>
              </a:rPr>
              <a:t> imati čim više podataka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Vanjske podatke smo preuzeli sa stranice Svjetske Banke za 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Ručno smo odabrali </a:t>
            </a:r>
            <a:r>
              <a:rPr lang="hr-HR" b="1" dirty="0"/>
              <a:t>135 značajki </a:t>
            </a:r>
            <a:r>
              <a:rPr lang="hr-HR" dirty="0"/>
              <a:t>koje smo smatrali da bi mogle imati utjecaj na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Različit data </a:t>
            </a:r>
            <a:r>
              <a:rPr lang="hr-HR" dirty="0" err="1"/>
              <a:t>fusion</a:t>
            </a:r>
            <a:r>
              <a:rPr lang="hr-HR" dirty="0"/>
              <a:t> s vanjskim podatcima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85A74B0-EEFE-4E8D-9AE3-B80D6A548D68}"/>
              </a:ext>
            </a:extLst>
          </p:cNvPr>
          <p:cNvSpPr txBox="1"/>
          <p:nvPr/>
        </p:nvSpPr>
        <p:spPr>
          <a:xfrm>
            <a:off x="8182110" y="3748962"/>
            <a:ext cx="374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hlinkClick r:id="rId3"/>
              </a:rPr>
              <a:t>https://data.worldbank.org/country/croatia</a:t>
            </a:r>
            <a:endParaRPr lang="hr-HR" sz="1400" dirty="0"/>
          </a:p>
        </p:txBody>
      </p:sp>
      <p:pic>
        <p:nvPicPr>
          <p:cNvPr id="8" name="Grafika 7" descr="Preuzimanje">
            <a:extLst>
              <a:ext uri="{FF2B5EF4-FFF2-40B4-BE49-F238E27FC236}">
                <a16:creationId xmlns:a16="http://schemas.microsoft.com/office/drawing/2014/main" id="{6312A967-20BC-422B-89E0-9321F9E1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0112" y="3743752"/>
            <a:ext cx="318198" cy="3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4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ravokutnik: zaobljeni kutovi 50">
            <a:extLst>
              <a:ext uri="{FF2B5EF4-FFF2-40B4-BE49-F238E27FC236}">
                <a16:creationId xmlns:a16="http://schemas.microsoft.com/office/drawing/2014/main" id="{D9CF40DD-7B5C-4652-97AC-6AF35D6F6EBE}"/>
              </a:ext>
            </a:extLst>
          </p:cNvPr>
          <p:cNvSpPr/>
          <p:nvPr/>
        </p:nvSpPr>
        <p:spPr>
          <a:xfrm>
            <a:off x="6266171" y="3671133"/>
            <a:ext cx="4692569" cy="1847283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8606A91-F313-422E-9A22-C6188DF392A8}"/>
              </a:ext>
            </a:extLst>
          </p:cNvPr>
          <p:cNvSpPr/>
          <p:nvPr/>
        </p:nvSpPr>
        <p:spPr>
          <a:xfrm>
            <a:off x="1182556" y="3671134"/>
            <a:ext cx="4692569" cy="1847284"/>
          </a:xfrm>
          <a:prstGeom prst="roundRect">
            <a:avLst/>
          </a:prstGeom>
          <a:solidFill>
            <a:srgbClr val="FFCA0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A9449C-08F1-4819-A654-FBD09D6D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PRIPREMA PODATAKA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CAF5E9A-DD29-48B5-B409-5DF1EFAA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7</a:t>
            </a:fld>
            <a:endParaRPr lang="en-US" dirty="0"/>
          </a:p>
        </p:txBody>
      </p:sp>
      <p:sp>
        <p:nvSpPr>
          <p:cNvPr id="28" name="Strelica: peterokut 27">
            <a:extLst>
              <a:ext uri="{FF2B5EF4-FFF2-40B4-BE49-F238E27FC236}">
                <a16:creationId xmlns:a16="http://schemas.microsoft.com/office/drawing/2014/main" id="{518AAD77-642D-4943-954E-F8E293895646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Strelica: ševron 28">
            <a:extLst>
              <a:ext uri="{FF2B5EF4-FFF2-40B4-BE49-F238E27FC236}">
                <a16:creationId xmlns:a16="http://schemas.microsoft.com/office/drawing/2014/main" id="{15CEFD51-4C1F-4A58-AD66-32B26845CDCB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0" name="Strelica: ševron 29">
            <a:extLst>
              <a:ext uri="{FF2B5EF4-FFF2-40B4-BE49-F238E27FC236}">
                <a16:creationId xmlns:a16="http://schemas.microsoft.com/office/drawing/2014/main" id="{BFE38050-B3C4-47B3-A7E7-E1C147B50B02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1" name="Strelica: ševron 30">
            <a:extLst>
              <a:ext uri="{FF2B5EF4-FFF2-40B4-BE49-F238E27FC236}">
                <a16:creationId xmlns:a16="http://schemas.microsoft.com/office/drawing/2014/main" id="{B7A107E7-39AA-4D52-AFB9-272172CCDC3F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2" name="Strelica: ševron 31">
            <a:extLst>
              <a:ext uri="{FF2B5EF4-FFF2-40B4-BE49-F238E27FC236}">
                <a16:creationId xmlns:a16="http://schemas.microsoft.com/office/drawing/2014/main" id="{DD97C6FC-90F5-4058-A695-9B37040212A3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5B988920-9ECF-4A58-B75E-FC1716A14CB8}"/>
              </a:ext>
            </a:extLst>
          </p:cNvPr>
          <p:cNvCxnSpPr>
            <a:cxnSpLocks/>
            <a:endCxn id="28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2A8A79FA-1443-4EF0-9180-FE02C3EF0363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687D19EC-D0D0-4A71-AEDE-13FF7516BD60}"/>
              </a:ext>
            </a:extLst>
          </p:cNvPr>
          <p:cNvCxnSpPr>
            <a:cxnSpLocks/>
            <a:stCxn id="29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id="{85FB3D2B-1A7B-42CA-8E8E-426793E79861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id="{9D22A73E-6AC9-4708-BFF0-685DE3D19D25}"/>
              </a:ext>
            </a:extLst>
          </p:cNvPr>
          <p:cNvCxnSpPr>
            <a:cxnSpLocks/>
            <a:stCxn id="30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id="{0175BB70-5B37-409C-860C-B17BB6CC36E6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0A6151A4-74C0-4017-AA93-23A78CD38FC0}"/>
              </a:ext>
            </a:extLst>
          </p:cNvPr>
          <p:cNvCxnSpPr>
            <a:cxnSpLocks/>
            <a:stCxn id="31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3AB42A9E-0111-47ED-8ACA-6D3890A59C8F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48C5BFC6-4446-44C7-B160-E8EE486B2C20}"/>
              </a:ext>
            </a:extLst>
          </p:cNvPr>
          <p:cNvCxnSpPr>
            <a:cxnSpLocks/>
            <a:stCxn id="32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id="{50B29A68-DE69-481C-9375-44C22E4BF9DF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42">
            <a:extLst>
              <a:ext uri="{FF2B5EF4-FFF2-40B4-BE49-F238E27FC236}">
                <a16:creationId xmlns:a16="http://schemas.microsoft.com/office/drawing/2014/main" id="{60F7A4D9-8260-419F-BC80-FE0F6B56E710}"/>
              </a:ext>
            </a:extLst>
          </p:cNvPr>
          <p:cNvCxnSpPr>
            <a:cxnSpLocks/>
            <a:endCxn id="28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>
            <a:extLst>
              <a:ext uri="{FF2B5EF4-FFF2-40B4-BE49-F238E27FC236}">
                <a16:creationId xmlns:a16="http://schemas.microsoft.com/office/drawing/2014/main" id="{B0E2CC0A-922D-4618-ADA3-6551E3738667}"/>
              </a:ext>
            </a:extLst>
          </p:cNvPr>
          <p:cNvSpPr/>
          <p:nvPr/>
        </p:nvSpPr>
        <p:spPr>
          <a:xfrm>
            <a:off x="915090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A0F6A449-01E7-48E2-A380-973B066CFB29}"/>
              </a:ext>
            </a:extLst>
          </p:cNvPr>
          <p:cNvSpPr txBox="1"/>
          <p:nvPr/>
        </p:nvSpPr>
        <p:spPr>
          <a:xfrm>
            <a:off x="2947284" y="6405942"/>
            <a:ext cx="39549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DEFINICIJA PROBLEMA I ANALIZA DATASETA | PRIPREMA PODATAKA</a:t>
            </a:r>
          </a:p>
          <a:p>
            <a:endParaRPr lang="hr-HR" sz="105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6BA04C53-BDF8-4FEB-BCFA-726D57D80914}"/>
              </a:ext>
            </a:extLst>
          </p:cNvPr>
          <p:cNvSpPr/>
          <p:nvPr/>
        </p:nvSpPr>
        <p:spPr>
          <a:xfrm>
            <a:off x="1022625" y="3619006"/>
            <a:ext cx="4973877" cy="415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Linearni i </a:t>
            </a:r>
            <a:r>
              <a:rPr lang="hr-HR" sz="2000" dirty="0" err="1">
                <a:solidFill>
                  <a:schemeClr val="tx1"/>
                </a:solidFill>
              </a:rPr>
              <a:t>neighbor-based</a:t>
            </a:r>
            <a:r>
              <a:rPr lang="hr-HR" sz="2000" dirty="0">
                <a:solidFill>
                  <a:schemeClr val="tx1"/>
                </a:solidFill>
              </a:rPr>
              <a:t> modeli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EE26AE0F-6FE2-44B7-B24B-90B0E5F699FC}"/>
              </a:ext>
            </a:extLst>
          </p:cNvPr>
          <p:cNvSpPr/>
          <p:nvPr/>
        </p:nvSpPr>
        <p:spPr>
          <a:xfrm>
            <a:off x="6092509" y="3623240"/>
            <a:ext cx="4973877" cy="415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err="1">
                <a:solidFill>
                  <a:schemeClr val="tx1"/>
                </a:solidFill>
              </a:rPr>
              <a:t>Tree-based</a:t>
            </a:r>
            <a:r>
              <a:rPr lang="hr-HR" sz="2000" dirty="0">
                <a:solidFill>
                  <a:schemeClr val="tx1"/>
                </a:solidFill>
              </a:rPr>
              <a:t> modeli i neuronske mreže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F997E2-6A29-4DFC-8940-8CE88EF1BFF7}"/>
              </a:ext>
            </a:extLst>
          </p:cNvPr>
          <p:cNvSpPr txBox="1"/>
          <p:nvPr/>
        </p:nvSpPr>
        <p:spPr>
          <a:xfrm>
            <a:off x="1276196" y="4032077"/>
            <a:ext cx="46351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DATA FUSION:</a:t>
            </a:r>
          </a:p>
          <a:p>
            <a:r>
              <a:rPr lang="hr-HR" sz="1100" dirty="0"/>
              <a:t>- SVD na vanjskim podatcima (90% varijance)</a:t>
            </a:r>
          </a:p>
          <a:p>
            <a:r>
              <a:rPr lang="hr-HR" sz="1400" dirty="0"/>
              <a:t>CIJELI DATASET:</a:t>
            </a:r>
          </a:p>
          <a:p>
            <a:r>
              <a:rPr lang="hr-HR" sz="1100" dirty="0"/>
              <a:t>- PCA uz zadržavanje značajki koje objašnjavaju 95% varijance u podatcima</a:t>
            </a:r>
          </a:p>
          <a:p>
            <a:r>
              <a:rPr lang="hr-HR" sz="1400" dirty="0"/>
              <a:t>IZJEDNAČAVANJE DISTRIBUCIJE:</a:t>
            </a:r>
          </a:p>
          <a:p>
            <a:r>
              <a:rPr lang="hr-HR" sz="1100" dirty="0"/>
              <a:t>- ROSE (hibrid) za glavni </a:t>
            </a:r>
            <a:r>
              <a:rPr lang="hr-HR" sz="1100" dirty="0" err="1"/>
              <a:t>training</a:t>
            </a:r>
            <a:r>
              <a:rPr lang="hr-HR" sz="1100" dirty="0"/>
              <a:t> set, </a:t>
            </a:r>
            <a:r>
              <a:rPr lang="hr-HR" sz="1100" dirty="0" err="1"/>
              <a:t>down</a:t>
            </a:r>
            <a:r>
              <a:rPr lang="hr-HR" sz="1100" dirty="0"/>
              <a:t> </a:t>
            </a:r>
            <a:r>
              <a:rPr lang="hr-HR" sz="1100" dirty="0" err="1"/>
              <a:t>sampling</a:t>
            </a:r>
            <a:r>
              <a:rPr lang="hr-HR" sz="1100" dirty="0"/>
              <a:t> za drugi </a:t>
            </a:r>
            <a:r>
              <a:rPr lang="hr-HR" sz="1100" dirty="0" err="1"/>
              <a:t>training</a:t>
            </a:r>
            <a:r>
              <a:rPr lang="hr-HR" sz="1100" dirty="0"/>
              <a:t> set i validacijski set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9B815676-C773-4288-B272-85DE20A3EEA5}"/>
              </a:ext>
            </a:extLst>
          </p:cNvPr>
          <p:cNvSpPr txBox="1"/>
          <p:nvPr/>
        </p:nvSpPr>
        <p:spPr>
          <a:xfrm>
            <a:off x="6387548" y="4032077"/>
            <a:ext cx="45282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DATA FUSION:</a:t>
            </a:r>
          </a:p>
          <a:p>
            <a:r>
              <a:rPr lang="hr-HR" sz="1100" dirty="0"/>
              <a:t>- S kompletnim setom vanjskih podataka</a:t>
            </a:r>
          </a:p>
          <a:p>
            <a:r>
              <a:rPr lang="hr-HR" sz="1400" dirty="0"/>
              <a:t>CIJELI DATASET:</a:t>
            </a:r>
          </a:p>
          <a:p>
            <a:r>
              <a:rPr lang="hr-HR" sz="1100" dirty="0"/>
              <a:t>- Skalirani </a:t>
            </a:r>
            <a:r>
              <a:rPr lang="hr-HR" sz="1100" dirty="0" err="1"/>
              <a:t>dataset</a:t>
            </a:r>
            <a:r>
              <a:rPr lang="hr-HR" sz="1100" dirty="0"/>
              <a:t> i selekcija značajki na pojedinoj metodi</a:t>
            </a:r>
          </a:p>
          <a:p>
            <a:r>
              <a:rPr lang="hr-HR" sz="1400" dirty="0"/>
              <a:t>IZJEDNAČAVANJE DISTRIBUCIJE:</a:t>
            </a:r>
          </a:p>
          <a:p>
            <a:r>
              <a:rPr lang="hr-HR" sz="1100" dirty="0"/>
              <a:t>- </a:t>
            </a:r>
            <a:r>
              <a:rPr lang="hr-HR" sz="1100" dirty="0" err="1"/>
              <a:t>Down</a:t>
            </a:r>
            <a:r>
              <a:rPr lang="hr-HR" sz="1100" dirty="0"/>
              <a:t> </a:t>
            </a:r>
            <a:r>
              <a:rPr lang="hr-HR" sz="1100" dirty="0" err="1"/>
              <a:t>sampling</a:t>
            </a:r>
            <a:r>
              <a:rPr lang="hr-HR" sz="1100" dirty="0"/>
              <a:t> za glavni </a:t>
            </a:r>
            <a:r>
              <a:rPr lang="hr-HR" sz="1100" dirty="0" err="1"/>
              <a:t>training</a:t>
            </a:r>
            <a:r>
              <a:rPr lang="hr-HR" sz="1100" dirty="0"/>
              <a:t> set, drugi </a:t>
            </a:r>
            <a:r>
              <a:rPr lang="hr-HR" sz="1100" dirty="0" err="1"/>
              <a:t>training</a:t>
            </a:r>
            <a:r>
              <a:rPr lang="hr-HR" sz="1100" dirty="0"/>
              <a:t> set i validacijski set</a:t>
            </a:r>
          </a:p>
        </p:txBody>
      </p:sp>
      <p:pic>
        <p:nvPicPr>
          <p:cNvPr id="15" name="Grafika 14" descr="Signal">
            <a:extLst>
              <a:ext uri="{FF2B5EF4-FFF2-40B4-BE49-F238E27FC236}">
                <a16:creationId xmlns:a16="http://schemas.microsoft.com/office/drawing/2014/main" id="{ED633E06-03E7-4AA8-9B67-3DDC05AE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11" y="3615520"/>
            <a:ext cx="415499" cy="415499"/>
          </a:xfrm>
          <a:prstGeom prst="rect">
            <a:avLst/>
          </a:prstGeom>
        </p:spPr>
      </p:pic>
      <p:pic>
        <p:nvPicPr>
          <p:cNvPr id="17" name="Grafika 16" descr="Vožnja biciklom s drugim ljudima">
            <a:extLst>
              <a:ext uri="{FF2B5EF4-FFF2-40B4-BE49-F238E27FC236}">
                <a16:creationId xmlns:a16="http://schemas.microsoft.com/office/drawing/2014/main" id="{02E4509E-81E1-4808-84E2-E6B1199CE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1003" y="3614650"/>
            <a:ext cx="415499" cy="415499"/>
          </a:xfrm>
          <a:prstGeom prst="rect">
            <a:avLst/>
          </a:prstGeom>
        </p:spPr>
      </p:pic>
      <p:pic>
        <p:nvPicPr>
          <p:cNvPr id="19" name="Grafika 18" descr="Mrežni dijagram">
            <a:extLst>
              <a:ext uri="{FF2B5EF4-FFF2-40B4-BE49-F238E27FC236}">
                <a16:creationId xmlns:a16="http://schemas.microsoft.com/office/drawing/2014/main" id="{884F918C-7F37-4B1B-BC6F-AE43A6ABF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9476" y="3623240"/>
            <a:ext cx="406909" cy="406909"/>
          </a:xfrm>
          <a:prstGeom prst="rect">
            <a:avLst/>
          </a:prstGeom>
        </p:spPr>
      </p:pic>
      <p:pic>
        <p:nvPicPr>
          <p:cNvPr id="21" name="Grafika 20" descr="Šumski prizor">
            <a:extLst>
              <a:ext uri="{FF2B5EF4-FFF2-40B4-BE49-F238E27FC236}">
                <a16:creationId xmlns:a16="http://schemas.microsoft.com/office/drawing/2014/main" id="{C7621E7E-42DA-40B0-B4C1-C14E6E432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2509" y="3623240"/>
            <a:ext cx="406909" cy="406909"/>
          </a:xfrm>
          <a:prstGeom prst="rect">
            <a:avLst/>
          </a:prstGeom>
        </p:spPr>
      </p:pic>
      <p:sp>
        <p:nvSpPr>
          <p:cNvPr id="52" name="TekstniOkvir 51">
            <a:extLst>
              <a:ext uri="{FF2B5EF4-FFF2-40B4-BE49-F238E27FC236}">
                <a16:creationId xmlns:a16="http://schemas.microsoft.com/office/drawing/2014/main" id="{B6BCEDBB-93C2-4D68-9996-B1E207D1A4DA}"/>
              </a:ext>
            </a:extLst>
          </p:cNvPr>
          <p:cNvSpPr txBox="1"/>
          <p:nvPr/>
        </p:nvSpPr>
        <p:spPr>
          <a:xfrm>
            <a:off x="1035480" y="5675493"/>
            <a:ext cx="10113490" cy="338554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Različita priprema podataka za pojedine metode doprinosi </a:t>
            </a:r>
            <a:r>
              <a:rPr lang="hr-HR" sz="1600" b="1" dirty="0"/>
              <a:t>RAZNOLIKOSTI</a:t>
            </a:r>
            <a:r>
              <a:rPr lang="hr-HR" sz="1600" dirty="0"/>
              <a:t> unutar samog rješenja.</a:t>
            </a:r>
          </a:p>
        </p:txBody>
      </p:sp>
      <p:sp>
        <p:nvSpPr>
          <p:cNvPr id="55" name="Djelomični krug 54">
            <a:extLst>
              <a:ext uri="{FF2B5EF4-FFF2-40B4-BE49-F238E27FC236}">
                <a16:creationId xmlns:a16="http://schemas.microsoft.com/office/drawing/2014/main" id="{C87C762C-6B66-4C65-950A-FD974A1D0531}"/>
              </a:ext>
            </a:extLst>
          </p:cNvPr>
          <p:cNvSpPr/>
          <p:nvPr/>
        </p:nvSpPr>
        <p:spPr>
          <a:xfrm>
            <a:off x="5391769" y="1586674"/>
            <a:ext cx="1350259" cy="1350259"/>
          </a:xfrm>
          <a:prstGeom prst="pie">
            <a:avLst>
              <a:gd name="adj1" fmla="val 0"/>
              <a:gd name="adj2" fmla="val 807435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9" name="Djelomični krug 58">
            <a:extLst>
              <a:ext uri="{FF2B5EF4-FFF2-40B4-BE49-F238E27FC236}">
                <a16:creationId xmlns:a16="http://schemas.microsoft.com/office/drawing/2014/main" id="{DA05C64F-3A2A-4909-B1E1-F4C27B034970}"/>
              </a:ext>
            </a:extLst>
          </p:cNvPr>
          <p:cNvSpPr/>
          <p:nvPr/>
        </p:nvSpPr>
        <p:spPr>
          <a:xfrm rot="21430804">
            <a:off x="5362626" y="1641824"/>
            <a:ext cx="1263082" cy="1237913"/>
          </a:xfrm>
          <a:prstGeom prst="pie">
            <a:avLst>
              <a:gd name="adj1" fmla="val 8262600"/>
              <a:gd name="adj2" fmla="val 1092585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2" name="Djelomični krug 61">
            <a:extLst>
              <a:ext uri="{FF2B5EF4-FFF2-40B4-BE49-F238E27FC236}">
                <a16:creationId xmlns:a16="http://schemas.microsoft.com/office/drawing/2014/main" id="{D7E4EC84-607C-4237-91C3-238D85B66DD7}"/>
              </a:ext>
            </a:extLst>
          </p:cNvPr>
          <p:cNvSpPr/>
          <p:nvPr/>
        </p:nvSpPr>
        <p:spPr>
          <a:xfrm rot="10800000">
            <a:off x="5361264" y="1531462"/>
            <a:ext cx="1350259" cy="1350259"/>
          </a:xfrm>
          <a:prstGeom prst="pie">
            <a:avLst>
              <a:gd name="adj1" fmla="val 0"/>
              <a:gd name="adj2" fmla="val 8074352"/>
            </a:avLst>
          </a:prstGeom>
          <a:solidFill>
            <a:srgbClr val="097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3" name="Djelomični krug 62">
            <a:extLst>
              <a:ext uri="{FF2B5EF4-FFF2-40B4-BE49-F238E27FC236}">
                <a16:creationId xmlns:a16="http://schemas.microsoft.com/office/drawing/2014/main" id="{C3551339-BFA6-4CAB-BB97-5011DF389134}"/>
              </a:ext>
            </a:extLst>
          </p:cNvPr>
          <p:cNvSpPr/>
          <p:nvPr/>
        </p:nvSpPr>
        <p:spPr>
          <a:xfrm rot="10642190">
            <a:off x="5476309" y="1585706"/>
            <a:ext cx="1263082" cy="1237913"/>
          </a:xfrm>
          <a:prstGeom prst="pie">
            <a:avLst>
              <a:gd name="adj1" fmla="val 8262600"/>
              <a:gd name="adj2" fmla="val 109258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4" name="Strelica: peterokut 63">
            <a:extLst>
              <a:ext uri="{FF2B5EF4-FFF2-40B4-BE49-F238E27FC236}">
                <a16:creationId xmlns:a16="http://schemas.microsoft.com/office/drawing/2014/main" id="{F6350008-93FB-4FFD-84AF-4B5B8B2325EF}"/>
              </a:ext>
            </a:extLst>
          </p:cNvPr>
          <p:cNvSpPr/>
          <p:nvPr/>
        </p:nvSpPr>
        <p:spPr>
          <a:xfrm>
            <a:off x="1021912" y="1080471"/>
            <a:ext cx="1617822" cy="33855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DATA SPLIT</a:t>
            </a:r>
          </a:p>
        </p:txBody>
      </p:sp>
      <p:sp>
        <p:nvSpPr>
          <p:cNvPr id="65" name="TekstniOkvir 64">
            <a:extLst>
              <a:ext uri="{FF2B5EF4-FFF2-40B4-BE49-F238E27FC236}">
                <a16:creationId xmlns:a16="http://schemas.microsoft.com/office/drawing/2014/main" id="{68888286-60B1-4205-8B6C-85D74C259611}"/>
              </a:ext>
            </a:extLst>
          </p:cNvPr>
          <p:cNvSpPr txBox="1"/>
          <p:nvPr/>
        </p:nvSpPr>
        <p:spPr>
          <a:xfrm>
            <a:off x="5340668" y="221734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10%</a:t>
            </a:r>
          </a:p>
        </p:txBody>
      </p:sp>
      <p:sp>
        <p:nvSpPr>
          <p:cNvPr id="66" name="TekstniOkvir 65">
            <a:extLst>
              <a:ext uri="{FF2B5EF4-FFF2-40B4-BE49-F238E27FC236}">
                <a16:creationId xmlns:a16="http://schemas.microsoft.com/office/drawing/2014/main" id="{267046A5-4160-4CDA-BCBC-CA1B4F4E66DD}"/>
              </a:ext>
            </a:extLst>
          </p:cNvPr>
          <p:cNvSpPr txBox="1"/>
          <p:nvPr/>
        </p:nvSpPr>
        <p:spPr>
          <a:xfrm>
            <a:off x="6258929" y="195022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10%</a:t>
            </a:r>
          </a:p>
        </p:txBody>
      </p:sp>
      <p:sp>
        <p:nvSpPr>
          <p:cNvPr id="67" name="TekstniOkvir 66">
            <a:extLst>
              <a:ext uri="{FF2B5EF4-FFF2-40B4-BE49-F238E27FC236}">
                <a16:creationId xmlns:a16="http://schemas.microsoft.com/office/drawing/2014/main" id="{A6F1B999-DFA1-48CD-88B8-6B428FC6EFF2}"/>
              </a:ext>
            </a:extLst>
          </p:cNvPr>
          <p:cNvSpPr txBox="1"/>
          <p:nvPr/>
        </p:nvSpPr>
        <p:spPr>
          <a:xfrm>
            <a:off x="5788568" y="156256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40%</a:t>
            </a:r>
          </a:p>
        </p:txBody>
      </p:sp>
      <p:sp>
        <p:nvSpPr>
          <p:cNvPr id="68" name="TekstniOkvir 67">
            <a:extLst>
              <a:ext uri="{FF2B5EF4-FFF2-40B4-BE49-F238E27FC236}">
                <a16:creationId xmlns:a16="http://schemas.microsoft.com/office/drawing/2014/main" id="{E41380A7-8178-417B-8228-F0C6E343E113}"/>
              </a:ext>
            </a:extLst>
          </p:cNvPr>
          <p:cNvSpPr txBox="1"/>
          <p:nvPr/>
        </p:nvSpPr>
        <p:spPr>
          <a:xfrm>
            <a:off x="5788568" y="257587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40%</a:t>
            </a:r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7BE3811A-1E10-4A3F-A434-EBD4BF14479F}"/>
              </a:ext>
            </a:extLst>
          </p:cNvPr>
          <p:cNvSpPr/>
          <p:nvPr/>
        </p:nvSpPr>
        <p:spPr>
          <a:xfrm>
            <a:off x="5600057" y="1952831"/>
            <a:ext cx="82450" cy="8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1" name="Ravni poveznik 70">
            <a:extLst>
              <a:ext uri="{FF2B5EF4-FFF2-40B4-BE49-F238E27FC236}">
                <a16:creationId xmlns:a16="http://schemas.microsoft.com/office/drawing/2014/main" id="{0826D226-36AC-42C7-8921-B975E8D6733F}"/>
              </a:ext>
            </a:extLst>
          </p:cNvPr>
          <p:cNvCxnSpPr>
            <a:cxnSpLocks/>
          </p:cNvCxnSpPr>
          <p:nvPr/>
        </p:nvCxnSpPr>
        <p:spPr>
          <a:xfrm>
            <a:off x="5356209" y="1790498"/>
            <a:ext cx="278798" cy="1967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ni poveznik 77">
            <a:extLst>
              <a:ext uri="{FF2B5EF4-FFF2-40B4-BE49-F238E27FC236}">
                <a16:creationId xmlns:a16="http://schemas.microsoft.com/office/drawing/2014/main" id="{F2349A62-A9CB-4FED-91A0-5EE2B2C7F63A}"/>
              </a:ext>
            </a:extLst>
          </p:cNvPr>
          <p:cNvCxnSpPr>
            <a:cxnSpLocks/>
          </p:cNvCxnSpPr>
          <p:nvPr/>
        </p:nvCxnSpPr>
        <p:spPr>
          <a:xfrm>
            <a:off x="3500186" y="1790498"/>
            <a:ext cx="1856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niOkvir 80">
            <a:extLst>
              <a:ext uri="{FF2B5EF4-FFF2-40B4-BE49-F238E27FC236}">
                <a16:creationId xmlns:a16="http://schemas.microsoft.com/office/drawing/2014/main" id="{87375D15-1A23-4A28-B2F3-0787B13976DA}"/>
              </a:ext>
            </a:extLst>
          </p:cNvPr>
          <p:cNvSpPr txBox="1"/>
          <p:nvPr/>
        </p:nvSpPr>
        <p:spPr>
          <a:xfrm>
            <a:off x="3399643" y="1505290"/>
            <a:ext cx="1505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Glavni </a:t>
            </a:r>
            <a:r>
              <a:rPr lang="hr-HR" sz="1400" dirty="0" err="1"/>
              <a:t>training</a:t>
            </a:r>
            <a:r>
              <a:rPr lang="hr-HR" sz="1400" dirty="0"/>
              <a:t> set</a:t>
            </a:r>
          </a:p>
        </p:txBody>
      </p:sp>
      <p:cxnSp>
        <p:nvCxnSpPr>
          <p:cNvPr id="82" name="Ravni poveznik 81">
            <a:extLst>
              <a:ext uri="{FF2B5EF4-FFF2-40B4-BE49-F238E27FC236}">
                <a16:creationId xmlns:a16="http://schemas.microsoft.com/office/drawing/2014/main" id="{95A92C51-0BA0-4851-B2D6-566961FF4EB4}"/>
              </a:ext>
            </a:extLst>
          </p:cNvPr>
          <p:cNvCxnSpPr>
            <a:cxnSpLocks/>
          </p:cNvCxnSpPr>
          <p:nvPr/>
        </p:nvCxnSpPr>
        <p:spPr>
          <a:xfrm flipV="1">
            <a:off x="5340668" y="2580336"/>
            <a:ext cx="199742" cy="220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ni poveznik 87">
            <a:extLst>
              <a:ext uri="{FF2B5EF4-FFF2-40B4-BE49-F238E27FC236}">
                <a16:creationId xmlns:a16="http://schemas.microsoft.com/office/drawing/2014/main" id="{5BB3D047-6234-4001-B9E0-710310F4BD09}"/>
              </a:ext>
            </a:extLst>
          </p:cNvPr>
          <p:cNvCxnSpPr>
            <a:cxnSpLocks/>
          </p:cNvCxnSpPr>
          <p:nvPr/>
        </p:nvCxnSpPr>
        <p:spPr>
          <a:xfrm>
            <a:off x="3484645" y="2800845"/>
            <a:ext cx="1856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niOkvir 88">
            <a:extLst>
              <a:ext uri="{FF2B5EF4-FFF2-40B4-BE49-F238E27FC236}">
                <a16:creationId xmlns:a16="http://schemas.microsoft.com/office/drawing/2014/main" id="{AD6F3BB9-5C18-4382-B9C8-FB0B9D2CCA54}"/>
              </a:ext>
            </a:extLst>
          </p:cNvPr>
          <p:cNvSpPr txBox="1"/>
          <p:nvPr/>
        </p:nvSpPr>
        <p:spPr>
          <a:xfrm>
            <a:off x="3399643" y="2525121"/>
            <a:ext cx="144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Drugi </a:t>
            </a:r>
            <a:r>
              <a:rPr lang="hr-HR" sz="1400" dirty="0" err="1"/>
              <a:t>training</a:t>
            </a:r>
            <a:r>
              <a:rPr lang="hr-HR" sz="1400" dirty="0"/>
              <a:t> set</a:t>
            </a:r>
          </a:p>
        </p:txBody>
      </p:sp>
      <p:cxnSp>
        <p:nvCxnSpPr>
          <p:cNvPr id="90" name="Ravni poveznik 89">
            <a:extLst>
              <a:ext uri="{FF2B5EF4-FFF2-40B4-BE49-F238E27FC236}">
                <a16:creationId xmlns:a16="http://schemas.microsoft.com/office/drawing/2014/main" id="{F1259EAE-485B-4EE6-BDDD-881A765F035B}"/>
              </a:ext>
            </a:extLst>
          </p:cNvPr>
          <p:cNvCxnSpPr>
            <a:cxnSpLocks/>
          </p:cNvCxnSpPr>
          <p:nvPr/>
        </p:nvCxnSpPr>
        <p:spPr>
          <a:xfrm flipV="1">
            <a:off x="6533005" y="1707069"/>
            <a:ext cx="234124" cy="224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ni poveznik 92">
            <a:extLst>
              <a:ext uri="{FF2B5EF4-FFF2-40B4-BE49-F238E27FC236}">
                <a16:creationId xmlns:a16="http://schemas.microsoft.com/office/drawing/2014/main" id="{9329D79D-249C-49AA-BEA1-19D176CF9939}"/>
              </a:ext>
            </a:extLst>
          </p:cNvPr>
          <p:cNvCxnSpPr>
            <a:cxnSpLocks/>
          </p:cNvCxnSpPr>
          <p:nvPr/>
        </p:nvCxnSpPr>
        <p:spPr>
          <a:xfrm>
            <a:off x="6754578" y="1709878"/>
            <a:ext cx="1856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kstniOkvir 93">
            <a:extLst>
              <a:ext uri="{FF2B5EF4-FFF2-40B4-BE49-F238E27FC236}">
                <a16:creationId xmlns:a16="http://schemas.microsoft.com/office/drawing/2014/main" id="{E0E2F046-FB66-4C35-A9F0-7C26357E8017}"/>
              </a:ext>
            </a:extLst>
          </p:cNvPr>
          <p:cNvSpPr txBox="1"/>
          <p:nvPr/>
        </p:nvSpPr>
        <p:spPr>
          <a:xfrm>
            <a:off x="7438617" y="1391933"/>
            <a:ext cx="1242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Validacijski set</a:t>
            </a:r>
          </a:p>
        </p:txBody>
      </p:sp>
      <p:cxnSp>
        <p:nvCxnSpPr>
          <p:cNvPr id="95" name="Ravni poveznik 94">
            <a:extLst>
              <a:ext uri="{FF2B5EF4-FFF2-40B4-BE49-F238E27FC236}">
                <a16:creationId xmlns:a16="http://schemas.microsoft.com/office/drawing/2014/main" id="{06907BDA-CCF9-42B5-925A-E20C714D058E}"/>
              </a:ext>
            </a:extLst>
          </p:cNvPr>
          <p:cNvCxnSpPr>
            <a:cxnSpLocks/>
          </p:cNvCxnSpPr>
          <p:nvPr/>
        </p:nvCxnSpPr>
        <p:spPr>
          <a:xfrm>
            <a:off x="6437817" y="2509650"/>
            <a:ext cx="320235" cy="2394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ni poveznik 96">
            <a:extLst>
              <a:ext uri="{FF2B5EF4-FFF2-40B4-BE49-F238E27FC236}">
                <a16:creationId xmlns:a16="http://schemas.microsoft.com/office/drawing/2014/main" id="{2E93D74C-D9C9-4248-918A-DAE74967D2CA}"/>
              </a:ext>
            </a:extLst>
          </p:cNvPr>
          <p:cNvCxnSpPr>
            <a:cxnSpLocks/>
          </p:cNvCxnSpPr>
          <p:nvPr/>
        </p:nvCxnSpPr>
        <p:spPr>
          <a:xfrm>
            <a:off x="6754577" y="2749072"/>
            <a:ext cx="18560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niOkvir 97">
            <a:extLst>
              <a:ext uri="{FF2B5EF4-FFF2-40B4-BE49-F238E27FC236}">
                <a16:creationId xmlns:a16="http://schemas.microsoft.com/office/drawing/2014/main" id="{7191197B-2ACE-4FBE-B1B6-9EF4CC2AFBE9}"/>
              </a:ext>
            </a:extLst>
          </p:cNvPr>
          <p:cNvSpPr txBox="1"/>
          <p:nvPr/>
        </p:nvSpPr>
        <p:spPr>
          <a:xfrm>
            <a:off x="7969531" y="2451240"/>
            <a:ext cx="711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„Škart”</a:t>
            </a:r>
          </a:p>
        </p:txBody>
      </p:sp>
      <p:sp>
        <p:nvSpPr>
          <p:cNvPr id="99" name="Elipsa 98">
            <a:extLst>
              <a:ext uri="{FF2B5EF4-FFF2-40B4-BE49-F238E27FC236}">
                <a16:creationId xmlns:a16="http://schemas.microsoft.com/office/drawing/2014/main" id="{46FE383A-E749-42C2-AD32-DA1FD3D1683C}"/>
              </a:ext>
            </a:extLst>
          </p:cNvPr>
          <p:cNvSpPr/>
          <p:nvPr/>
        </p:nvSpPr>
        <p:spPr>
          <a:xfrm>
            <a:off x="5519528" y="2519181"/>
            <a:ext cx="82450" cy="8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Elipsa 99">
            <a:extLst>
              <a:ext uri="{FF2B5EF4-FFF2-40B4-BE49-F238E27FC236}">
                <a16:creationId xmlns:a16="http://schemas.microsoft.com/office/drawing/2014/main" id="{6C500701-56A8-48A9-87D0-D0421B67997D}"/>
              </a:ext>
            </a:extLst>
          </p:cNvPr>
          <p:cNvSpPr/>
          <p:nvPr/>
        </p:nvSpPr>
        <p:spPr>
          <a:xfrm>
            <a:off x="6387515" y="2466497"/>
            <a:ext cx="82450" cy="8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Elipsa 100">
            <a:extLst>
              <a:ext uri="{FF2B5EF4-FFF2-40B4-BE49-F238E27FC236}">
                <a16:creationId xmlns:a16="http://schemas.microsoft.com/office/drawing/2014/main" id="{6EBAB506-9AB2-4BFC-8A70-DC16FD5AA5CC}"/>
              </a:ext>
            </a:extLst>
          </p:cNvPr>
          <p:cNvSpPr/>
          <p:nvPr/>
        </p:nvSpPr>
        <p:spPr>
          <a:xfrm>
            <a:off x="6488998" y="1890497"/>
            <a:ext cx="82450" cy="82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" name="TekstniOkvir 101">
            <a:extLst>
              <a:ext uri="{FF2B5EF4-FFF2-40B4-BE49-F238E27FC236}">
                <a16:creationId xmlns:a16="http://schemas.microsoft.com/office/drawing/2014/main" id="{D46422E8-F386-40CE-B4BE-9727AB86CCB0}"/>
              </a:ext>
            </a:extLst>
          </p:cNvPr>
          <p:cNvSpPr txBox="1"/>
          <p:nvPr/>
        </p:nvSpPr>
        <p:spPr>
          <a:xfrm>
            <a:off x="3461565" y="1785542"/>
            <a:ext cx="13083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- I. </a:t>
            </a:r>
            <a:r>
              <a:rPr lang="hr-HR" sz="1100" dirty="0" err="1"/>
              <a:t>Stacking</a:t>
            </a:r>
            <a:r>
              <a:rPr lang="hr-HR" sz="1100" dirty="0"/>
              <a:t> sloj</a:t>
            </a:r>
          </a:p>
          <a:p>
            <a:r>
              <a:rPr lang="hr-HR" sz="1100" dirty="0"/>
              <a:t>- Izvlačenje značajki</a:t>
            </a:r>
          </a:p>
        </p:txBody>
      </p:sp>
      <p:sp>
        <p:nvSpPr>
          <p:cNvPr id="103" name="TekstniOkvir 102">
            <a:extLst>
              <a:ext uri="{FF2B5EF4-FFF2-40B4-BE49-F238E27FC236}">
                <a16:creationId xmlns:a16="http://schemas.microsoft.com/office/drawing/2014/main" id="{0C99F566-27AE-49DD-B25E-5EBAC88DCF02}"/>
              </a:ext>
            </a:extLst>
          </p:cNvPr>
          <p:cNvSpPr txBox="1"/>
          <p:nvPr/>
        </p:nvSpPr>
        <p:spPr>
          <a:xfrm>
            <a:off x="3454140" y="2787886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- II. </a:t>
            </a:r>
            <a:r>
              <a:rPr lang="hr-HR" sz="1100" dirty="0" err="1"/>
              <a:t>Stacking</a:t>
            </a:r>
            <a:r>
              <a:rPr lang="hr-HR" sz="1100" dirty="0"/>
              <a:t> sloj</a:t>
            </a:r>
          </a:p>
        </p:txBody>
      </p:sp>
      <p:sp>
        <p:nvSpPr>
          <p:cNvPr id="104" name="TekstniOkvir 103">
            <a:extLst>
              <a:ext uri="{FF2B5EF4-FFF2-40B4-BE49-F238E27FC236}">
                <a16:creationId xmlns:a16="http://schemas.microsoft.com/office/drawing/2014/main" id="{F2D081F0-93B4-4E35-A6C8-0E038B33DB88}"/>
              </a:ext>
            </a:extLst>
          </p:cNvPr>
          <p:cNvSpPr txBox="1"/>
          <p:nvPr/>
        </p:nvSpPr>
        <p:spPr>
          <a:xfrm>
            <a:off x="8060069" y="2768808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- Višak</a:t>
            </a:r>
          </a:p>
        </p:txBody>
      </p:sp>
      <p:sp>
        <p:nvSpPr>
          <p:cNvPr id="105" name="TekstniOkvir 104">
            <a:extLst>
              <a:ext uri="{FF2B5EF4-FFF2-40B4-BE49-F238E27FC236}">
                <a16:creationId xmlns:a16="http://schemas.microsoft.com/office/drawing/2014/main" id="{6148108A-60EF-4232-9602-31A8C5508A0F}"/>
              </a:ext>
            </a:extLst>
          </p:cNvPr>
          <p:cNvSpPr txBox="1"/>
          <p:nvPr/>
        </p:nvSpPr>
        <p:spPr>
          <a:xfrm>
            <a:off x="8060069" y="1699710"/>
            <a:ext cx="1649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/>
              <a:t>- Neovisan set za internu </a:t>
            </a:r>
          </a:p>
          <a:p>
            <a:r>
              <a:rPr lang="hr-HR" sz="1100" dirty="0"/>
              <a:t>provjeru točnosti</a:t>
            </a:r>
          </a:p>
        </p:txBody>
      </p:sp>
    </p:spTree>
    <p:extLst>
      <p:ext uri="{BB962C8B-B14F-4D97-AF65-F5344CB8AC3E}">
        <p14:creationId xmlns:p14="http://schemas.microsoft.com/office/powerpoint/2010/main" val="10679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103EE1-4759-468B-B82B-D1527175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IZABRANA METODA – STACKING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ED4947-79A8-44BB-B34E-E738D89D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8</a:t>
            </a:fld>
            <a:endParaRPr lang="en-US"/>
          </a:p>
        </p:txBody>
      </p:sp>
      <p:sp>
        <p:nvSpPr>
          <p:cNvPr id="5" name="Strelica: peterokut 4">
            <a:extLst>
              <a:ext uri="{FF2B5EF4-FFF2-40B4-BE49-F238E27FC236}">
                <a16:creationId xmlns:a16="http://schemas.microsoft.com/office/drawing/2014/main" id="{C92D0789-D064-4CD3-82C2-C79998720B5E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Strelica: ševron 5">
            <a:extLst>
              <a:ext uri="{FF2B5EF4-FFF2-40B4-BE49-F238E27FC236}">
                <a16:creationId xmlns:a16="http://schemas.microsoft.com/office/drawing/2014/main" id="{28D195FC-1DFC-4528-A228-C52D007D95B7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Strelica: ševron 6">
            <a:extLst>
              <a:ext uri="{FF2B5EF4-FFF2-40B4-BE49-F238E27FC236}">
                <a16:creationId xmlns:a16="http://schemas.microsoft.com/office/drawing/2014/main" id="{DB28270B-F024-4CA3-BB15-76EE005B4BD5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Strelica: ševron 7">
            <a:extLst>
              <a:ext uri="{FF2B5EF4-FFF2-40B4-BE49-F238E27FC236}">
                <a16:creationId xmlns:a16="http://schemas.microsoft.com/office/drawing/2014/main" id="{255B63F0-8970-4B5B-A846-888F31A9DBEB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Strelica: ševron 8">
            <a:extLst>
              <a:ext uri="{FF2B5EF4-FFF2-40B4-BE49-F238E27FC236}">
                <a16:creationId xmlns:a16="http://schemas.microsoft.com/office/drawing/2014/main" id="{96C4D5E9-EA75-44A5-9BAD-701CE5BB905A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1872EF7F-AC9D-4FAC-8ACD-6B1D7317017F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4C633E1-22EF-413F-A86B-1C20B1E77625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9D52E6FD-770C-4103-B06C-C9FCCAE67BD4}"/>
              </a:ext>
            </a:extLst>
          </p:cNvPr>
          <p:cNvCxnSpPr>
            <a:cxnSpLocks/>
            <a:stCxn id="6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5957CC02-5DAB-48B4-A761-30208A27430D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9EA700C7-2C78-4999-8B78-37516E7A71D6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6C282754-664A-481B-BB6D-4585CAA2CF2B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4C1A1053-510F-40E8-87B0-680D03C0B32C}"/>
              </a:ext>
            </a:extLst>
          </p:cNvPr>
          <p:cNvCxnSpPr>
            <a:cxnSpLocks/>
            <a:stCxn id="8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BBEFCCC3-E9E4-4A66-85D8-5E6A1BDEBBF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6B261909-BB4B-44EB-A654-2EADCC6ECBFC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284C1F9D-9B4B-437F-8709-BCB72D9567D6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FB3B4F2E-FB42-4CFB-948B-7E7277C6F16A}"/>
              </a:ext>
            </a:extLst>
          </p:cNvPr>
          <p:cNvCxnSpPr>
            <a:cxnSpLocks/>
            <a:endCxn id="5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a 20">
            <a:extLst>
              <a:ext uri="{FF2B5EF4-FFF2-40B4-BE49-F238E27FC236}">
                <a16:creationId xmlns:a16="http://schemas.microsoft.com/office/drawing/2014/main" id="{2EF72243-0482-4D6A-83D6-8DABFD978549}"/>
              </a:ext>
            </a:extLst>
          </p:cNvPr>
          <p:cNvSpPr/>
          <p:nvPr/>
        </p:nvSpPr>
        <p:spPr>
          <a:xfrm>
            <a:off x="1392343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4441B69F-48D0-4D28-946E-0D8EAD04B920}"/>
              </a:ext>
            </a:extLst>
          </p:cNvPr>
          <p:cNvSpPr txBox="1"/>
          <p:nvPr/>
        </p:nvSpPr>
        <p:spPr>
          <a:xfrm>
            <a:off x="2947284" y="6405942"/>
            <a:ext cx="2802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IZABRANA METODA</a:t>
            </a:r>
          </a:p>
          <a:p>
            <a:endParaRPr lang="hr-HR" sz="105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CB9C47-4489-4BFC-8E37-2245201E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45" y="994092"/>
            <a:ext cx="8542310" cy="5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ravokutnik: zaobljeni kutovi 65">
            <a:extLst>
              <a:ext uri="{FF2B5EF4-FFF2-40B4-BE49-F238E27FC236}">
                <a16:creationId xmlns:a16="http://schemas.microsoft.com/office/drawing/2014/main" id="{32D798D8-8408-4251-B36B-10973C4E783E}"/>
              </a:ext>
            </a:extLst>
          </p:cNvPr>
          <p:cNvSpPr/>
          <p:nvPr/>
        </p:nvSpPr>
        <p:spPr>
          <a:xfrm>
            <a:off x="7165328" y="2526692"/>
            <a:ext cx="2653336" cy="626708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4" name="Pravokutnik: zaobljeni kutovi 63">
            <a:extLst>
              <a:ext uri="{FF2B5EF4-FFF2-40B4-BE49-F238E27FC236}">
                <a16:creationId xmlns:a16="http://schemas.microsoft.com/office/drawing/2014/main" id="{DBBF4173-7934-4250-A2BE-A2476205C38B}"/>
              </a:ext>
            </a:extLst>
          </p:cNvPr>
          <p:cNvSpPr/>
          <p:nvPr/>
        </p:nvSpPr>
        <p:spPr>
          <a:xfrm>
            <a:off x="7165328" y="1810400"/>
            <a:ext cx="2653336" cy="626708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2" name="Pravokutnik: zaobljeni kutovi 61">
            <a:extLst>
              <a:ext uri="{FF2B5EF4-FFF2-40B4-BE49-F238E27FC236}">
                <a16:creationId xmlns:a16="http://schemas.microsoft.com/office/drawing/2014/main" id="{E450B03A-79E9-419F-BD62-B5102D6C1EF1}"/>
              </a:ext>
            </a:extLst>
          </p:cNvPr>
          <p:cNvSpPr/>
          <p:nvPr/>
        </p:nvSpPr>
        <p:spPr>
          <a:xfrm>
            <a:off x="2088202" y="5278041"/>
            <a:ext cx="2653336" cy="79153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0" name="Pravokutnik: zaobljeni kutovi 59">
            <a:extLst>
              <a:ext uri="{FF2B5EF4-FFF2-40B4-BE49-F238E27FC236}">
                <a16:creationId xmlns:a16="http://schemas.microsoft.com/office/drawing/2014/main" id="{0113834D-0E39-41BE-B210-84D30E912232}"/>
              </a:ext>
            </a:extLst>
          </p:cNvPr>
          <p:cNvSpPr/>
          <p:nvPr/>
        </p:nvSpPr>
        <p:spPr>
          <a:xfrm>
            <a:off x="2088202" y="4372777"/>
            <a:ext cx="2653336" cy="79153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8" name="Pravokutnik: zaobljeni kutovi 57">
            <a:extLst>
              <a:ext uri="{FF2B5EF4-FFF2-40B4-BE49-F238E27FC236}">
                <a16:creationId xmlns:a16="http://schemas.microsoft.com/office/drawing/2014/main" id="{B997C62E-7A62-4E2E-AFBF-D36DF04A2257}"/>
              </a:ext>
            </a:extLst>
          </p:cNvPr>
          <p:cNvSpPr/>
          <p:nvPr/>
        </p:nvSpPr>
        <p:spPr>
          <a:xfrm>
            <a:off x="2089725" y="3463252"/>
            <a:ext cx="2653336" cy="79153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6" name="Pravokutnik: zaobljeni kutovi 55">
            <a:extLst>
              <a:ext uri="{FF2B5EF4-FFF2-40B4-BE49-F238E27FC236}">
                <a16:creationId xmlns:a16="http://schemas.microsoft.com/office/drawing/2014/main" id="{5ED4A7E2-5E0A-4643-B731-9F66730D0007}"/>
              </a:ext>
            </a:extLst>
          </p:cNvPr>
          <p:cNvSpPr/>
          <p:nvPr/>
        </p:nvSpPr>
        <p:spPr>
          <a:xfrm>
            <a:off x="2088202" y="2552531"/>
            <a:ext cx="2653336" cy="791531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76C437D-13D3-4676-9E53-5D612A5A3C7A}"/>
              </a:ext>
            </a:extLst>
          </p:cNvPr>
          <p:cNvSpPr/>
          <p:nvPr/>
        </p:nvSpPr>
        <p:spPr>
          <a:xfrm>
            <a:off x="2088202" y="1810400"/>
            <a:ext cx="2653336" cy="626708"/>
          </a:xfrm>
          <a:prstGeom prst="roundRect">
            <a:avLst/>
          </a:prstGeom>
          <a:solidFill>
            <a:srgbClr val="B4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C53211-C69E-4F07-9C6D-FBDBB95B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I. STACKING SLOJ – LINEARNE METODE I K-NN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16975FF-2AFF-4BE5-903E-A67DADD9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FFA-CDF6-41A4-986E-784D022723E8}" type="slidenum">
              <a:rPr lang="en-US" smtClean="0"/>
              <a:t>9</a:t>
            </a:fld>
            <a:endParaRPr lang="en-US"/>
          </a:p>
        </p:txBody>
      </p:sp>
      <p:sp>
        <p:nvSpPr>
          <p:cNvPr id="26" name="Strelica: peterokut 25">
            <a:extLst>
              <a:ext uri="{FF2B5EF4-FFF2-40B4-BE49-F238E27FC236}">
                <a16:creationId xmlns:a16="http://schemas.microsoft.com/office/drawing/2014/main" id="{0D32C2A8-8601-44DD-B9CE-F70DB7D2735C}"/>
              </a:ext>
            </a:extLst>
          </p:cNvPr>
          <p:cNvSpPr/>
          <p:nvPr/>
        </p:nvSpPr>
        <p:spPr>
          <a:xfrm>
            <a:off x="227246" y="6377940"/>
            <a:ext cx="557750" cy="314150"/>
          </a:xfrm>
          <a:prstGeom prst="homePlate">
            <a:avLst/>
          </a:prstGeom>
          <a:solidFill>
            <a:srgbClr val="43CE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Strelica: ševron 26">
            <a:extLst>
              <a:ext uri="{FF2B5EF4-FFF2-40B4-BE49-F238E27FC236}">
                <a16:creationId xmlns:a16="http://schemas.microsoft.com/office/drawing/2014/main" id="{196BB6AC-5D86-451F-8831-5FBB93F083B3}"/>
              </a:ext>
            </a:extLst>
          </p:cNvPr>
          <p:cNvSpPr/>
          <p:nvPr/>
        </p:nvSpPr>
        <p:spPr>
          <a:xfrm>
            <a:off x="628863" y="6377940"/>
            <a:ext cx="619817" cy="314150"/>
          </a:xfrm>
          <a:prstGeom prst="chevron">
            <a:avLst/>
          </a:prstGeom>
          <a:solidFill>
            <a:srgbClr val="5D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8" name="Strelica: ševron 27">
            <a:extLst>
              <a:ext uri="{FF2B5EF4-FFF2-40B4-BE49-F238E27FC236}">
                <a16:creationId xmlns:a16="http://schemas.microsoft.com/office/drawing/2014/main" id="{9AE139A3-B2CC-44CD-A209-5C78ED8D6759}"/>
              </a:ext>
            </a:extLst>
          </p:cNvPr>
          <p:cNvSpPr/>
          <p:nvPr/>
        </p:nvSpPr>
        <p:spPr>
          <a:xfrm>
            <a:off x="1092547" y="6377940"/>
            <a:ext cx="619817" cy="314150"/>
          </a:xfrm>
          <a:prstGeom prst="chevron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9" name="Strelica: ševron 28">
            <a:extLst>
              <a:ext uri="{FF2B5EF4-FFF2-40B4-BE49-F238E27FC236}">
                <a16:creationId xmlns:a16="http://schemas.microsoft.com/office/drawing/2014/main" id="{313A98B4-6F45-4694-A496-0473C81EAFB6}"/>
              </a:ext>
            </a:extLst>
          </p:cNvPr>
          <p:cNvSpPr/>
          <p:nvPr/>
        </p:nvSpPr>
        <p:spPr>
          <a:xfrm>
            <a:off x="1556231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0" name="Strelica: ševron 29">
            <a:extLst>
              <a:ext uri="{FF2B5EF4-FFF2-40B4-BE49-F238E27FC236}">
                <a16:creationId xmlns:a16="http://schemas.microsoft.com/office/drawing/2014/main" id="{B317AF1A-66B6-4453-BDAA-C36AD0E30234}"/>
              </a:ext>
            </a:extLst>
          </p:cNvPr>
          <p:cNvSpPr/>
          <p:nvPr/>
        </p:nvSpPr>
        <p:spPr>
          <a:xfrm>
            <a:off x="2019916" y="6375826"/>
            <a:ext cx="619817" cy="31415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C10E687C-C225-4F94-AC26-27EAC024A100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633268" y="6377940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>
            <a:extLst>
              <a:ext uri="{FF2B5EF4-FFF2-40B4-BE49-F238E27FC236}">
                <a16:creationId xmlns:a16="http://schemas.microsoft.com/office/drawing/2014/main" id="{D3EDBABF-29D2-454E-8F28-56EBA380192F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633268" y="6535015"/>
            <a:ext cx="151728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6C44D0F5-47B7-414F-A53B-9D02C5B205B2}"/>
              </a:ext>
            </a:extLst>
          </p:cNvPr>
          <p:cNvCxnSpPr>
            <a:cxnSpLocks/>
            <a:stCxn id="27" idx="3"/>
          </p:cNvCxnSpPr>
          <p:nvPr/>
        </p:nvCxnSpPr>
        <p:spPr>
          <a:xfrm flipH="1" flipV="1">
            <a:off x="1092547" y="6375826"/>
            <a:ext cx="156133" cy="15918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id="{D1450CC6-FF9E-4681-8A8D-0E4A8CD272C6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1092547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F2B17B10-7EB1-4347-9225-1CB5C5F5E188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1556232" y="6375827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id="{7C906C01-756B-480C-BB5D-4B8625B41FB7}"/>
              </a:ext>
            </a:extLst>
          </p:cNvPr>
          <p:cNvCxnSpPr>
            <a:cxnSpLocks/>
            <a:endCxn id="28" idx="3"/>
          </p:cNvCxnSpPr>
          <p:nvPr/>
        </p:nvCxnSpPr>
        <p:spPr>
          <a:xfrm flipV="1">
            <a:off x="1556231" y="6535015"/>
            <a:ext cx="156133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id="{B8472731-0489-4654-8DBF-C97DF3291D3B}"/>
              </a:ext>
            </a:extLst>
          </p:cNvPr>
          <p:cNvCxnSpPr>
            <a:cxnSpLocks/>
            <a:stCxn id="29" idx="3"/>
          </p:cNvCxnSpPr>
          <p:nvPr/>
        </p:nvCxnSpPr>
        <p:spPr>
          <a:xfrm flipH="1" flipV="1">
            <a:off x="2019916" y="6373713"/>
            <a:ext cx="156132" cy="1591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id="{51A72991-9A7D-4D4C-A328-7EB88D424E30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2019915" y="6532901"/>
            <a:ext cx="156133" cy="15707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38">
            <a:extLst>
              <a:ext uri="{FF2B5EF4-FFF2-40B4-BE49-F238E27FC236}">
                <a16:creationId xmlns:a16="http://schemas.microsoft.com/office/drawing/2014/main" id="{6BC345B6-3226-4F68-9046-CEBAFDE2A08A}"/>
              </a:ext>
            </a:extLst>
          </p:cNvPr>
          <p:cNvCxnSpPr>
            <a:cxnSpLocks/>
            <a:stCxn id="30" idx="3"/>
          </p:cNvCxnSpPr>
          <p:nvPr/>
        </p:nvCxnSpPr>
        <p:spPr>
          <a:xfrm flipH="1" flipV="1">
            <a:off x="2474527" y="6371599"/>
            <a:ext cx="165206" cy="1613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id="{DDF4225C-E182-4C65-B75D-C601409C17B7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2474527" y="6532901"/>
            <a:ext cx="165206" cy="157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>
            <a:extLst>
              <a:ext uri="{FF2B5EF4-FFF2-40B4-BE49-F238E27FC236}">
                <a16:creationId xmlns:a16="http://schemas.microsoft.com/office/drawing/2014/main" id="{94A615FE-5C24-4B54-A857-013E95BE46A9}"/>
              </a:ext>
            </a:extLst>
          </p:cNvPr>
          <p:cNvCxnSpPr>
            <a:cxnSpLocks/>
            <a:endCxn id="26" idx="1"/>
          </p:cNvCxnSpPr>
          <p:nvPr/>
        </p:nvCxnSpPr>
        <p:spPr>
          <a:xfrm flipH="1">
            <a:off x="227246" y="6532900"/>
            <a:ext cx="2712724" cy="21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>
            <a:extLst>
              <a:ext uri="{FF2B5EF4-FFF2-40B4-BE49-F238E27FC236}">
                <a16:creationId xmlns:a16="http://schemas.microsoft.com/office/drawing/2014/main" id="{74D784B8-1339-4C67-BB19-FD155498BD7F}"/>
              </a:ext>
            </a:extLst>
          </p:cNvPr>
          <p:cNvSpPr/>
          <p:nvPr/>
        </p:nvSpPr>
        <p:spPr>
          <a:xfrm>
            <a:off x="1392343" y="6479490"/>
            <a:ext cx="106821" cy="10682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E864193E-E406-4068-A8DA-74DF87CABE38}"/>
              </a:ext>
            </a:extLst>
          </p:cNvPr>
          <p:cNvSpPr txBox="1"/>
          <p:nvPr/>
        </p:nvSpPr>
        <p:spPr>
          <a:xfrm>
            <a:off x="2947284" y="6405942"/>
            <a:ext cx="2802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/>
              <a:t>IZABRANA METODA | I. SLOJ STACKING-A</a:t>
            </a:r>
          </a:p>
          <a:p>
            <a:endParaRPr lang="hr-HR" sz="1050" dirty="0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F7155A94-66DF-4EE3-BF88-2F9FBC5F443D}"/>
              </a:ext>
            </a:extLst>
          </p:cNvPr>
          <p:cNvSpPr/>
          <p:nvPr/>
        </p:nvSpPr>
        <p:spPr>
          <a:xfrm>
            <a:off x="1938549" y="1173675"/>
            <a:ext cx="2802989" cy="363012"/>
          </a:xfrm>
          <a:prstGeom prst="roundRect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Linearne metode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A14C73C7-A885-4008-B071-E1F2B61C7CB8}"/>
              </a:ext>
            </a:extLst>
          </p:cNvPr>
          <p:cNvSpPr/>
          <p:nvPr/>
        </p:nvSpPr>
        <p:spPr>
          <a:xfrm>
            <a:off x="1837075" y="1083854"/>
            <a:ext cx="217327" cy="217327"/>
          </a:xfrm>
          <a:prstGeom prst="ellipse">
            <a:avLst/>
          </a:prstGeom>
          <a:solidFill>
            <a:srgbClr val="B4D7FE"/>
          </a:solidFill>
          <a:ln>
            <a:solidFill>
              <a:srgbClr val="103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" name="Grafika 43" descr="Ruka koja pokazuje  ">
            <a:extLst>
              <a:ext uri="{FF2B5EF4-FFF2-40B4-BE49-F238E27FC236}">
                <a16:creationId xmlns:a16="http://schemas.microsoft.com/office/drawing/2014/main" id="{F77BA351-B42A-49B9-9B89-4EB589FA0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4604" y="1086169"/>
            <a:ext cx="209798" cy="209798"/>
          </a:xfrm>
          <a:prstGeom prst="rect">
            <a:avLst/>
          </a:prstGeom>
        </p:spPr>
      </p:pic>
      <p:sp>
        <p:nvSpPr>
          <p:cNvPr id="46" name="Pravokutnik: zaobljeni kutovi 45">
            <a:extLst>
              <a:ext uri="{FF2B5EF4-FFF2-40B4-BE49-F238E27FC236}">
                <a16:creationId xmlns:a16="http://schemas.microsoft.com/office/drawing/2014/main" id="{B17C907D-94FA-4312-99C5-BD9E8F08D0BA}"/>
              </a:ext>
            </a:extLst>
          </p:cNvPr>
          <p:cNvSpPr/>
          <p:nvPr/>
        </p:nvSpPr>
        <p:spPr>
          <a:xfrm>
            <a:off x="6982565" y="1173675"/>
            <a:ext cx="2802989" cy="365126"/>
          </a:xfrm>
          <a:prstGeom prst="roundRect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k-NN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396B4EAF-2929-4945-AD1C-220007A3386D}"/>
              </a:ext>
            </a:extLst>
          </p:cNvPr>
          <p:cNvSpPr/>
          <p:nvPr/>
        </p:nvSpPr>
        <p:spPr>
          <a:xfrm>
            <a:off x="6881091" y="1083854"/>
            <a:ext cx="217327" cy="217327"/>
          </a:xfrm>
          <a:prstGeom prst="ellipse">
            <a:avLst/>
          </a:prstGeom>
          <a:solidFill>
            <a:srgbClr val="B4D7FE"/>
          </a:solidFill>
          <a:ln>
            <a:solidFill>
              <a:srgbClr val="103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8" name="Grafika 47" descr="Ruka koja pokazuje  ">
            <a:extLst>
              <a:ext uri="{FF2B5EF4-FFF2-40B4-BE49-F238E27FC236}">
                <a16:creationId xmlns:a16="http://schemas.microsoft.com/office/drawing/2014/main" id="{9A35A310-92AE-433F-A408-8A06EBDAA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620" y="1086169"/>
            <a:ext cx="209798" cy="209798"/>
          </a:xfrm>
          <a:prstGeom prst="rect">
            <a:avLst/>
          </a:prstGeom>
        </p:spPr>
      </p:pic>
      <p:sp>
        <p:nvSpPr>
          <p:cNvPr id="49" name="Strelica: peterokut 48">
            <a:extLst>
              <a:ext uri="{FF2B5EF4-FFF2-40B4-BE49-F238E27FC236}">
                <a16:creationId xmlns:a16="http://schemas.microsoft.com/office/drawing/2014/main" id="{990A9BA7-92FB-48E9-969E-023B07C46CB0}"/>
              </a:ext>
            </a:extLst>
          </p:cNvPr>
          <p:cNvSpPr/>
          <p:nvPr/>
        </p:nvSpPr>
        <p:spPr>
          <a:xfrm>
            <a:off x="1933019" y="1803453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LDA</a:t>
            </a:r>
          </a:p>
        </p:txBody>
      </p:sp>
      <p:sp>
        <p:nvSpPr>
          <p:cNvPr id="50" name="Strelica: peterokut 49">
            <a:extLst>
              <a:ext uri="{FF2B5EF4-FFF2-40B4-BE49-F238E27FC236}">
                <a16:creationId xmlns:a16="http://schemas.microsoft.com/office/drawing/2014/main" id="{98EA9B1E-78CB-4A00-8FC6-729544A34F26}"/>
              </a:ext>
            </a:extLst>
          </p:cNvPr>
          <p:cNvSpPr/>
          <p:nvPr/>
        </p:nvSpPr>
        <p:spPr>
          <a:xfrm>
            <a:off x="1935485" y="2556032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Logit</a:t>
            </a:r>
            <a:endParaRPr lang="hr-HR" sz="1600" dirty="0"/>
          </a:p>
        </p:txBody>
      </p:sp>
      <p:sp>
        <p:nvSpPr>
          <p:cNvPr id="51" name="Strelica: peterokut 50">
            <a:extLst>
              <a:ext uri="{FF2B5EF4-FFF2-40B4-BE49-F238E27FC236}">
                <a16:creationId xmlns:a16="http://schemas.microsoft.com/office/drawing/2014/main" id="{CC97CA55-78BE-41D4-81F7-B487D1B34CC7}"/>
              </a:ext>
            </a:extLst>
          </p:cNvPr>
          <p:cNvSpPr/>
          <p:nvPr/>
        </p:nvSpPr>
        <p:spPr>
          <a:xfrm>
            <a:off x="1933019" y="3459485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GAM</a:t>
            </a:r>
          </a:p>
        </p:txBody>
      </p:sp>
      <p:sp>
        <p:nvSpPr>
          <p:cNvPr id="52" name="Strelica: peterokut 51">
            <a:extLst>
              <a:ext uri="{FF2B5EF4-FFF2-40B4-BE49-F238E27FC236}">
                <a16:creationId xmlns:a16="http://schemas.microsoft.com/office/drawing/2014/main" id="{E939B996-F054-499D-AF11-1D5A8AAEA069}"/>
              </a:ext>
            </a:extLst>
          </p:cNvPr>
          <p:cNvSpPr/>
          <p:nvPr/>
        </p:nvSpPr>
        <p:spPr>
          <a:xfrm>
            <a:off x="1925921" y="4374588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err="1"/>
              <a:t>Ridge</a:t>
            </a:r>
            <a:endParaRPr lang="hr-HR" sz="1600" dirty="0"/>
          </a:p>
        </p:txBody>
      </p:sp>
      <p:sp>
        <p:nvSpPr>
          <p:cNvPr id="53" name="Strelica: peterokut 52">
            <a:extLst>
              <a:ext uri="{FF2B5EF4-FFF2-40B4-BE49-F238E27FC236}">
                <a16:creationId xmlns:a16="http://schemas.microsoft.com/office/drawing/2014/main" id="{5AA7DCEE-1785-40FC-9470-8FEF49C3121C}"/>
              </a:ext>
            </a:extLst>
          </p:cNvPr>
          <p:cNvSpPr/>
          <p:nvPr/>
        </p:nvSpPr>
        <p:spPr>
          <a:xfrm>
            <a:off x="1933019" y="5289691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SVM (</a:t>
            </a:r>
            <a:r>
              <a:rPr lang="hr-HR" sz="1600" dirty="0" err="1"/>
              <a:t>linear</a:t>
            </a:r>
            <a:r>
              <a:rPr lang="hr-HR" sz="1600" dirty="0"/>
              <a:t>)</a:t>
            </a:r>
          </a:p>
        </p:txBody>
      </p:sp>
      <p:sp>
        <p:nvSpPr>
          <p:cNvPr id="54" name="Strelica: peterokut 53">
            <a:extLst>
              <a:ext uri="{FF2B5EF4-FFF2-40B4-BE49-F238E27FC236}">
                <a16:creationId xmlns:a16="http://schemas.microsoft.com/office/drawing/2014/main" id="{C1CBF828-3810-460B-8892-F08DF94BCD0D}"/>
              </a:ext>
            </a:extLst>
          </p:cNvPr>
          <p:cNvSpPr/>
          <p:nvPr/>
        </p:nvSpPr>
        <p:spPr>
          <a:xfrm>
            <a:off x="6982565" y="1803453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k=81</a:t>
            </a:r>
          </a:p>
        </p:txBody>
      </p:sp>
      <p:sp>
        <p:nvSpPr>
          <p:cNvPr id="55" name="Strelica: peterokut 54">
            <a:extLst>
              <a:ext uri="{FF2B5EF4-FFF2-40B4-BE49-F238E27FC236}">
                <a16:creationId xmlns:a16="http://schemas.microsoft.com/office/drawing/2014/main" id="{451350C2-6FA3-4429-9C74-132981F4A7AD}"/>
              </a:ext>
            </a:extLst>
          </p:cNvPr>
          <p:cNvSpPr/>
          <p:nvPr/>
        </p:nvSpPr>
        <p:spPr>
          <a:xfrm>
            <a:off x="6982565" y="2531094"/>
            <a:ext cx="1617822" cy="284014"/>
          </a:xfrm>
          <a:prstGeom prst="homePlate">
            <a:avLst/>
          </a:prstGeom>
          <a:solidFill>
            <a:srgbClr val="10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k=100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204DAEE-D296-432D-A790-B2CA104294A8}"/>
              </a:ext>
            </a:extLst>
          </p:cNvPr>
          <p:cNvSpPr txBox="1"/>
          <p:nvPr/>
        </p:nvSpPr>
        <p:spPr>
          <a:xfrm>
            <a:off x="2125471" y="2111622"/>
            <a:ext cx="1736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Evaluacijski set: </a:t>
            </a:r>
            <a:r>
              <a:rPr lang="hr-HR" sz="1200" b="1" dirty="0"/>
              <a:t>68.47%</a:t>
            </a:r>
          </a:p>
        </p:txBody>
      </p:sp>
      <p:sp>
        <p:nvSpPr>
          <p:cNvPr id="57" name="TekstniOkvir 56">
            <a:extLst>
              <a:ext uri="{FF2B5EF4-FFF2-40B4-BE49-F238E27FC236}">
                <a16:creationId xmlns:a16="http://schemas.microsoft.com/office/drawing/2014/main" id="{897ED6BF-849E-4334-9C43-50E556339D6E}"/>
              </a:ext>
            </a:extLst>
          </p:cNvPr>
          <p:cNvSpPr txBox="1"/>
          <p:nvPr/>
        </p:nvSpPr>
        <p:spPr>
          <a:xfrm>
            <a:off x="2105744" y="2860189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- 27 PC (10-fold CV)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66.41%</a:t>
            </a:r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478BA42A-CE34-4ACF-BD25-461E97B09C0D}"/>
              </a:ext>
            </a:extLst>
          </p:cNvPr>
          <p:cNvSpPr txBox="1"/>
          <p:nvPr/>
        </p:nvSpPr>
        <p:spPr>
          <a:xfrm>
            <a:off x="2105743" y="3755325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</a:t>
            </a:r>
            <a:r>
              <a:rPr lang="hr-HR" sz="1200" dirty="0" err="1"/>
              <a:t>Splines</a:t>
            </a:r>
            <a:r>
              <a:rPr lang="hr-HR" sz="1200" dirty="0"/>
              <a:t> 4. reda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65.08%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D5989BC2-854A-49E0-8917-8A535C944968}"/>
              </a:ext>
            </a:extLst>
          </p:cNvPr>
          <p:cNvSpPr txBox="1"/>
          <p:nvPr/>
        </p:nvSpPr>
        <p:spPr>
          <a:xfrm>
            <a:off x="2123335" y="4650948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</a:t>
            </a:r>
            <a:r>
              <a:rPr lang="el-GR" sz="1200" dirty="0"/>
              <a:t>λ</a:t>
            </a:r>
            <a:r>
              <a:rPr lang="hr-HR" sz="1200" dirty="0"/>
              <a:t>=0.001 (10-fold CV)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67.20%</a:t>
            </a: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id="{F80B5010-8386-4AAA-ADB7-BE4E43E1C44D}"/>
              </a:ext>
            </a:extLst>
          </p:cNvPr>
          <p:cNvSpPr txBox="1"/>
          <p:nvPr/>
        </p:nvSpPr>
        <p:spPr>
          <a:xfrm>
            <a:off x="2134896" y="5573881"/>
            <a:ext cx="17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C=3 (10-fold CV)</a:t>
            </a:r>
          </a:p>
          <a:p>
            <a:r>
              <a:rPr lang="hr-HR" sz="1200" dirty="0"/>
              <a:t>- Evaluacijski set: </a:t>
            </a:r>
            <a:r>
              <a:rPr lang="hr-HR" sz="1200" b="1" dirty="0"/>
              <a:t>72.98%</a:t>
            </a:r>
          </a:p>
        </p:txBody>
      </p:sp>
      <p:sp>
        <p:nvSpPr>
          <p:cNvPr id="65" name="TekstniOkvir 64">
            <a:extLst>
              <a:ext uri="{FF2B5EF4-FFF2-40B4-BE49-F238E27FC236}">
                <a16:creationId xmlns:a16="http://schemas.microsoft.com/office/drawing/2014/main" id="{842A2A10-CF4D-47DA-B904-A72D66379822}"/>
              </a:ext>
            </a:extLst>
          </p:cNvPr>
          <p:cNvSpPr txBox="1"/>
          <p:nvPr/>
        </p:nvSpPr>
        <p:spPr>
          <a:xfrm>
            <a:off x="7184325" y="2113757"/>
            <a:ext cx="1736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Evaluacijski set: </a:t>
            </a:r>
            <a:r>
              <a:rPr lang="hr-HR" sz="1200" b="1" dirty="0"/>
              <a:t>67.41%</a:t>
            </a:r>
          </a:p>
        </p:txBody>
      </p:sp>
      <p:sp>
        <p:nvSpPr>
          <p:cNvPr id="67" name="TekstniOkvir 66">
            <a:extLst>
              <a:ext uri="{FF2B5EF4-FFF2-40B4-BE49-F238E27FC236}">
                <a16:creationId xmlns:a16="http://schemas.microsoft.com/office/drawing/2014/main" id="{5F59F6D9-C15A-4244-9013-2499C51016D4}"/>
              </a:ext>
            </a:extLst>
          </p:cNvPr>
          <p:cNvSpPr txBox="1"/>
          <p:nvPr/>
        </p:nvSpPr>
        <p:spPr>
          <a:xfrm>
            <a:off x="7184325" y="2840046"/>
            <a:ext cx="1736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- Evaluacijski set: </a:t>
            </a:r>
            <a:r>
              <a:rPr lang="hr-HR" sz="1200" b="1" dirty="0"/>
              <a:t>71.53%</a:t>
            </a:r>
          </a:p>
        </p:txBody>
      </p:sp>
    </p:spTree>
    <p:extLst>
      <p:ext uri="{BB962C8B-B14F-4D97-AF65-F5344CB8AC3E}">
        <p14:creationId xmlns:p14="http://schemas.microsoft.com/office/powerpoint/2010/main" val="205907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1435</Words>
  <Application>Microsoft Office PowerPoint</Application>
  <PresentationFormat>Široki zaslon</PresentationFormat>
  <Paragraphs>262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prezentacija</vt:lpstr>
      <vt:lpstr>MOTIVACIJA</vt:lpstr>
      <vt:lpstr>OPIS PODATAKA</vt:lpstr>
      <vt:lpstr>EKSPLORATIVNA ANALIZA PODATAKA</vt:lpstr>
      <vt:lpstr>DATA PRE-PROCESSING I IZVLAČENJE ZNAČAJKI</vt:lpstr>
      <vt:lpstr>VANJSKI PODATCI</vt:lpstr>
      <vt:lpstr>PRIPREMA PODATAKA</vt:lpstr>
      <vt:lpstr>IZABRANA METODA – STACKING</vt:lpstr>
      <vt:lpstr>I. STACKING SLOJ – LINEARNE METODE I K-NN</vt:lpstr>
      <vt:lpstr>I. STACKING SLOJ – TREE-BASED METODE I KERAS</vt:lpstr>
      <vt:lpstr>II . STACKING SLOJ</vt:lpstr>
      <vt:lpstr>REZULTATI – VEĆINSKO GLASANJE (KONAČNI MODEL)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2019-04-15T19:46:55Z</dcterms:created>
  <dcterms:modified xsi:type="dcterms:W3CDTF">2019-06-11T15:11:47Z</dcterms:modified>
</cp:coreProperties>
</file>